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9" r:id="rId4"/>
    <p:sldId id="258" r:id="rId5"/>
    <p:sldId id="263" r:id="rId6"/>
    <p:sldId id="262" r:id="rId7"/>
    <p:sldId id="266" r:id="rId8"/>
    <p:sldId id="267" r:id="rId9"/>
    <p:sldId id="269" r:id="rId10"/>
    <p:sldId id="268" r:id="rId11"/>
    <p:sldId id="264" r:id="rId12"/>
    <p:sldId id="261" r:id="rId13"/>
    <p:sldId id="272" r:id="rId14"/>
    <p:sldId id="265"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1" d="100"/>
          <a:sy n="71" d="100"/>
        </p:scale>
        <p:origin x="6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0C3D4-BD82-4057-8B60-B778C388C451}" type="datetimeFigureOut">
              <a:rPr lang="en-GB" smtClean="0"/>
              <a:t>04/11/2025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96C40-058E-41F6-95AE-7E098B79C655}" type="slidenum">
              <a:rPr lang="en-GB" smtClean="0"/>
              <a:t>‹#›</a:t>
            </a:fld>
            <a:endParaRPr lang="en-GB"/>
          </a:p>
        </p:txBody>
      </p:sp>
    </p:spTree>
    <p:extLst>
      <p:ext uri="{BB962C8B-B14F-4D97-AF65-F5344CB8AC3E}">
        <p14:creationId xmlns:p14="http://schemas.microsoft.com/office/powerpoint/2010/main" val="221216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64D4-BEE2-E511-D86C-AF8A667E1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52ACA-5075-FDB5-D63F-4B97CB367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4B328-16E3-B831-3934-EF1EBD96C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09CB78F-0AF2-F325-1EF8-C2BE6E546219}"/>
              </a:ext>
            </a:extLst>
          </p:cNvPr>
          <p:cNvSpPr>
            <a:spLocks noGrp="1"/>
          </p:cNvSpPr>
          <p:nvPr>
            <p:ph type="sldNum" sz="quarter" idx="5"/>
          </p:nvPr>
        </p:nvSpPr>
        <p:spPr/>
        <p:txBody>
          <a:bodyPr/>
          <a:lstStyle/>
          <a:p>
            <a:fld id="{FC596C40-058E-41F6-95AE-7E098B79C655}" type="slidenum">
              <a:rPr lang="en-GB" smtClean="0"/>
              <a:t>2</a:t>
            </a:fld>
            <a:endParaRPr lang="en-GB"/>
          </a:p>
        </p:txBody>
      </p:sp>
    </p:spTree>
    <p:extLst>
      <p:ext uri="{BB962C8B-B14F-4D97-AF65-F5344CB8AC3E}">
        <p14:creationId xmlns:p14="http://schemas.microsoft.com/office/powerpoint/2010/main" val="275187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96C40-058E-41F6-95AE-7E098B79C655}" type="slidenum">
              <a:rPr lang="en-GB" smtClean="0"/>
              <a:t>7</a:t>
            </a:fld>
            <a:endParaRPr lang="en-GB"/>
          </a:p>
        </p:txBody>
      </p:sp>
    </p:spTree>
    <p:extLst>
      <p:ext uri="{BB962C8B-B14F-4D97-AF65-F5344CB8AC3E}">
        <p14:creationId xmlns:p14="http://schemas.microsoft.com/office/powerpoint/2010/main" val="178508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0F3A2-45B6-1A6D-4EAB-EF5AD2D34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4C366-97D0-7ABE-6970-3749AF04F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F9723-9267-C215-1BEA-DD5E2D4E61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F82A35-1A60-C186-17CF-91AB996055B8}"/>
              </a:ext>
            </a:extLst>
          </p:cNvPr>
          <p:cNvSpPr>
            <a:spLocks noGrp="1"/>
          </p:cNvSpPr>
          <p:nvPr>
            <p:ph type="sldNum" sz="quarter" idx="5"/>
          </p:nvPr>
        </p:nvSpPr>
        <p:spPr/>
        <p:txBody>
          <a:bodyPr/>
          <a:lstStyle/>
          <a:p>
            <a:fld id="{FC596C40-058E-41F6-95AE-7E098B79C655}" type="slidenum">
              <a:rPr lang="en-GB" smtClean="0"/>
              <a:t>8</a:t>
            </a:fld>
            <a:endParaRPr lang="en-GB"/>
          </a:p>
        </p:txBody>
      </p:sp>
    </p:spTree>
    <p:extLst>
      <p:ext uri="{BB962C8B-B14F-4D97-AF65-F5344CB8AC3E}">
        <p14:creationId xmlns:p14="http://schemas.microsoft.com/office/powerpoint/2010/main" val="382644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7AED3-1897-4A99-72E1-864AF8FB0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FC3C3-D93C-55EF-E492-57BEDE7F0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DD8E0-9B4F-76D2-E556-82892FF0C1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9D6DCB-D9CA-EB64-6EA2-7E1684F4A064}"/>
              </a:ext>
            </a:extLst>
          </p:cNvPr>
          <p:cNvSpPr>
            <a:spLocks noGrp="1"/>
          </p:cNvSpPr>
          <p:nvPr>
            <p:ph type="sldNum" sz="quarter" idx="5"/>
          </p:nvPr>
        </p:nvSpPr>
        <p:spPr/>
        <p:txBody>
          <a:bodyPr/>
          <a:lstStyle/>
          <a:p>
            <a:fld id="{FC596C40-058E-41F6-95AE-7E098B79C655}" type="slidenum">
              <a:rPr lang="en-GB" smtClean="0"/>
              <a:t>9</a:t>
            </a:fld>
            <a:endParaRPr lang="en-GB"/>
          </a:p>
        </p:txBody>
      </p:sp>
    </p:spTree>
    <p:extLst>
      <p:ext uri="{BB962C8B-B14F-4D97-AF65-F5344CB8AC3E}">
        <p14:creationId xmlns:p14="http://schemas.microsoft.com/office/powerpoint/2010/main" val="107660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06D87-E528-9BFB-3642-D5EFA067C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68ECF-F757-885E-49B5-BC274E562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26600-0E7D-DA19-BD76-EAF87D72A6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D472F1-93B8-D39E-CAE4-0709ED61D42E}"/>
              </a:ext>
            </a:extLst>
          </p:cNvPr>
          <p:cNvSpPr>
            <a:spLocks noGrp="1"/>
          </p:cNvSpPr>
          <p:nvPr>
            <p:ph type="sldNum" sz="quarter" idx="5"/>
          </p:nvPr>
        </p:nvSpPr>
        <p:spPr/>
        <p:txBody>
          <a:bodyPr/>
          <a:lstStyle/>
          <a:p>
            <a:fld id="{FC596C40-058E-41F6-95AE-7E098B79C655}" type="slidenum">
              <a:rPr lang="en-GB" smtClean="0"/>
              <a:t>10</a:t>
            </a:fld>
            <a:endParaRPr lang="en-GB"/>
          </a:p>
        </p:txBody>
      </p:sp>
    </p:spTree>
    <p:extLst>
      <p:ext uri="{BB962C8B-B14F-4D97-AF65-F5344CB8AC3E}">
        <p14:creationId xmlns:p14="http://schemas.microsoft.com/office/powerpoint/2010/main" val="312659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8535-A20F-D96B-F43F-0BD97ED7FF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48EF177-D0DA-1E09-DBF2-080CA9DD3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0D8834-3331-4BFD-63BD-994B79804042}"/>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983B1900-3C7F-C8F4-E928-FA3DC60DDA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C760E-6B8D-6643-72B1-4C9230DC1A95}"/>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159812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F307-6528-1BD1-1AE0-76BA73348CC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C3BBBB1-F266-6322-0012-388271D4B5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1F9041-364B-A796-49F0-2C3D735B0A53}"/>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F8E2D59B-C6FE-C512-228A-9DD4C90C6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0550C-17C9-68B7-433E-6D36FE360AE3}"/>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3452369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7BDCF-B08C-945E-9FE5-44C9B5749A1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9C1939F-8254-EEDA-D0A2-2DE38AFADD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6F4144-EE31-444F-3B74-2B71AADE5768}"/>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DE939286-E074-1736-056F-B9928E1A1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BBF091-3E72-3C0A-4264-0681A35DC465}"/>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2889557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C922-A8EC-C52D-6E8B-147478CFEE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C620D1-71C2-B85C-2AF5-D9C3095B5E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F46322-7D6A-5584-383B-2E508DE80638}"/>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DAA62004-D54E-37AB-7AEF-3B8DD29329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BF47C-BE49-ACF7-60A0-B6CB23BF75C0}"/>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4030657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815A-0B5C-4030-2CFF-ED11F19C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A0C70D6-13C1-0BB7-C0FA-2F83A417B6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658A37-0DB0-3B0E-803D-5A2ACA4BAFBC}"/>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E2A50E0C-7407-432A-CB6A-7348B2EBBD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B0C21-4D87-4F86-FCB3-1A8A1560D25C}"/>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904004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8CA0-AB76-BD95-BE3D-BBB798D6C5E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44253A2-90F4-7DCE-B80E-A9B1B05193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CD766A-77BA-90A4-C416-70B73404B9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3BD69BA-16D1-9501-CED1-C3BAA6C6443E}"/>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6" name="Footer Placeholder 5">
            <a:extLst>
              <a:ext uri="{FF2B5EF4-FFF2-40B4-BE49-F238E27FC236}">
                <a16:creationId xmlns:a16="http://schemas.microsoft.com/office/drawing/2014/main" id="{8A5F2848-196D-FECD-67E0-0D9EAFE45E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82A1FB-5DB4-075F-6C3E-D8CAEB8225FE}"/>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864073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2F4B-7727-2CB8-A3C3-25714560914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5AD2459-BB0C-E8AE-3908-04C9F874F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5C7DDF-592D-6C08-B8D5-D4571794CFF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1573668-753D-C961-A3DC-25AFB22E9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182A9CE-FFD3-3D83-DD46-820A292A68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EF1981A-4B36-4844-CE9A-BD8D8AC35525}"/>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8" name="Footer Placeholder 7">
            <a:extLst>
              <a:ext uri="{FF2B5EF4-FFF2-40B4-BE49-F238E27FC236}">
                <a16:creationId xmlns:a16="http://schemas.microsoft.com/office/drawing/2014/main" id="{480B4ED4-4D55-BEB4-3BDF-622C648795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76A434-A401-673B-5D22-ED0B83DFF230}"/>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536056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7B97-DBFC-4582-AF61-D7F9F9D911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EC4C18F-37C1-F0D9-C9E7-51595ECB6D7F}"/>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4" name="Footer Placeholder 3">
            <a:extLst>
              <a:ext uri="{FF2B5EF4-FFF2-40B4-BE49-F238E27FC236}">
                <a16:creationId xmlns:a16="http://schemas.microsoft.com/office/drawing/2014/main" id="{A1B9E6BE-C459-DEC9-10B2-910E3420D5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B0019F-E65D-B683-7C1E-3B1D2D369116}"/>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1362967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D09DC-36A4-7711-B95D-C2CE41E98432}"/>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3" name="Footer Placeholder 2">
            <a:extLst>
              <a:ext uri="{FF2B5EF4-FFF2-40B4-BE49-F238E27FC236}">
                <a16:creationId xmlns:a16="http://schemas.microsoft.com/office/drawing/2014/main" id="{7D33EB7E-FFF1-4CBF-19A2-56A9741A4E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323AB7-845A-6C35-4049-B132CC07D7EE}"/>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3146047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8228-4ABA-BEDC-55D0-BDF39BE82A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09CB6A3-F932-120D-D268-2949E26BB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C1E5909-8071-D02E-3650-4EA77AB95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7ADCD9-5A1D-29C4-E6AE-3E09995CC61E}"/>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6" name="Footer Placeholder 5">
            <a:extLst>
              <a:ext uri="{FF2B5EF4-FFF2-40B4-BE49-F238E27FC236}">
                <a16:creationId xmlns:a16="http://schemas.microsoft.com/office/drawing/2014/main" id="{8FDBFC06-A755-E327-314A-46B21B69D7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41C90E-D00F-CD98-40B9-DB2A1F7DADAF}"/>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22385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A485-0EDD-AFA5-3F65-35D7843F94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78CF985-16BC-561B-1C13-97FE731CC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609DF3-B38D-1FAD-DF5D-31F312B89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D238E9-8A6B-F1EF-ABFA-DF6CC6BAE4CA}"/>
              </a:ext>
            </a:extLst>
          </p:cNvPr>
          <p:cNvSpPr>
            <a:spLocks noGrp="1"/>
          </p:cNvSpPr>
          <p:nvPr>
            <p:ph type="dt" sz="half" idx="10"/>
          </p:nvPr>
        </p:nvSpPr>
        <p:spPr/>
        <p:txBody>
          <a:bodyPr/>
          <a:lstStyle/>
          <a:p>
            <a:fld id="{C67F1875-6447-43FB-8B59-A14C250C3AD7}" type="datetimeFigureOut">
              <a:rPr lang="en-GB" smtClean="0"/>
              <a:t>04/11/2025</a:t>
            </a:fld>
            <a:endParaRPr lang="en-GB"/>
          </a:p>
        </p:txBody>
      </p:sp>
      <p:sp>
        <p:nvSpPr>
          <p:cNvPr id="6" name="Footer Placeholder 5">
            <a:extLst>
              <a:ext uri="{FF2B5EF4-FFF2-40B4-BE49-F238E27FC236}">
                <a16:creationId xmlns:a16="http://schemas.microsoft.com/office/drawing/2014/main" id="{4236EEA4-447A-E7BF-BD52-4AB2CC4663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0BB9F-BCDC-4B0B-7C33-190A07438F44}"/>
              </a:ext>
            </a:extLst>
          </p:cNvPr>
          <p:cNvSpPr>
            <a:spLocks noGrp="1"/>
          </p:cNvSpPr>
          <p:nvPr>
            <p:ph type="sldNum" sz="quarter" idx="12"/>
          </p:nvPr>
        </p:nvSpPr>
        <p:spPr/>
        <p:txBody>
          <a:bodyPr/>
          <a:lstStyle/>
          <a:p>
            <a:fld id="{D700CEFE-B0F2-4663-BE3E-D2B41627A850}" type="slidenum">
              <a:rPr lang="en-GB" smtClean="0"/>
              <a:t>‹#›</a:t>
            </a:fld>
            <a:endParaRPr lang="en-GB"/>
          </a:p>
        </p:txBody>
      </p:sp>
    </p:spTree>
    <p:extLst>
      <p:ext uri="{BB962C8B-B14F-4D97-AF65-F5344CB8AC3E}">
        <p14:creationId xmlns:p14="http://schemas.microsoft.com/office/powerpoint/2010/main" val="3576988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5AF9A-61A1-F82E-05BC-CEE4BE5D7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4A16C5-7E86-78FA-FA1A-983A38EDE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96636C8-79A5-8381-08EA-6C8E7CD6B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7F1875-6447-43FB-8B59-A14C250C3AD7}" type="datetimeFigureOut">
              <a:rPr lang="en-GB" smtClean="0"/>
              <a:t>04/11/2025</a:t>
            </a:fld>
            <a:endParaRPr lang="en-GB"/>
          </a:p>
        </p:txBody>
      </p:sp>
      <p:sp>
        <p:nvSpPr>
          <p:cNvPr id="5" name="Footer Placeholder 4">
            <a:extLst>
              <a:ext uri="{FF2B5EF4-FFF2-40B4-BE49-F238E27FC236}">
                <a16:creationId xmlns:a16="http://schemas.microsoft.com/office/drawing/2014/main" id="{F24FE8E9-BE59-BB6E-B86A-313A5053C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428DA8D-F175-18CB-881A-0078BC3B3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00CEFE-B0F2-4663-BE3E-D2B41627A850}" type="slidenum">
              <a:rPr lang="en-GB" smtClean="0"/>
              <a:t>‹#›</a:t>
            </a:fld>
            <a:endParaRPr lang="en-GB"/>
          </a:p>
        </p:txBody>
      </p:sp>
    </p:spTree>
    <p:extLst>
      <p:ext uri="{BB962C8B-B14F-4D97-AF65-F5344CB8AC3E}">
        <p14:creationId xmlns:p14="http://schemas.microsoft.com/office/powerpoint/2010/main" val="219855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www.google.com/search?q=Bottom+limb&amp;oq=archery+top+and+bottom+recurve+limbs&amp;gs_lcrp=EgZjaHJvbWUyBggAEEUYOTIHCAEQIRigATIHCAIQIRigATIHCAMQIRifBTIHCAQQIRifBTIHCAUQIRifBTIHCAYQIRifBTIHCAcQIRifBTIHCAgQIRifBTIHCAkQIRifBdIBCTEyMzUzajBqNKgCALACAQ&amp;sourceid=chrome&amp;ie=UTF-8&amp;mstk=AUtExfBwIQ77djENkobXTxUa3ogd7uEIseTIuzcZRo7ULlNSq2tuTldVJkxKrYxsip7ZSou2ifUgvhs_IxwujXLnqT4F_uXBBr0E2Hyj0uZX7H_eAU6kS4xFWcxDKRpltWHFqGJEf7bKDsdvtpU54UluBOsSQ2secDYm6NjFYHDHiC7OXz4&amp;csui=3&amp;ved=2ahUKEwil0-uCytCQAxXoZ0EAHbA3JFAQgK4QegQIAxAE" TargetMode="External"/><Relationship Id="rId4" Type="http://schemas.openxmlformats.org/officeDocument/2006/relationships/hyperlink" Target="https://www.google.com/search?q=Top+limb&amp;oq=archery+top+and+bottom+recurve+limbs&amp;gs_lcrp=EgZjaHJvbWUyBggAEEUYOTIHCAEQIRigATIHCAIQIRigATIHCAMQIRifBTIHCAQQIRifBTIHCAUQIRifBTIHCAYQIRifBTIHCAcQIRifBTIHCAgQIRifBTIHCAkQIRifBdIBCTEyMzUzajBqNKgCALACAQ&amp;sourceid=chrome&amp;ie=UTF-8&amp;mstk=AUtExfBwIQ77djENkobXTxUa3ogd7uEIseTIuzcZRo7ULlNSq2tuTldVJkxKrYxsip7ZSou2ifUgvhs_IxwujXLnqT4F_uXBBr0E2Hyj0uZX7H_eAU6kS4xFWcxDKRpltWHFqGJEf7bKDsdvtpU54UluBOsSQ2secDYm6NjFYHDHiC7OXz4&amp;csui=3&amp;ved=2ahUKEwil0-uCytCQAxXoZ0EAHbA3JFAQgK4QegQIAxA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s in a target">
            <a:extLst>
              <a:ext uri="{FF2B5EF4-FFF2-40B4-BE49-F238E27FC236}">
                <a16:creationId xmlns:a16="http://schemas.microsoft.com/office/drawing/2014/main" id="{83C402C8-3B05-A9BF-A8B9-E33A3CE64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617222E-4E5E-FD44-AEA1-17C4E1BDEA52}"/>
              </a:ext>
            </a:extLst>
          </p:cNvPr>
          <p:cNvSpPr txBox="1"/>
          <p:nvPr/>
        </p:nvSpPr>
        <p:spPr>
          <a:xfrm>
            <a:off x="884420" y="2875002"/>
            <a:ext cx="10762938" cy="1107996"/>
          </a:xfrm>
          <a:prstGeom prst="rect">
            <a:avLst/>
          </a:prstGeom>
          <a:noFill/>
        </p:spPr>
        <p:txBody>
          <a:bodyPr wrap="square" rtlCol="0">
            <a:spAutoFit/>
          </a:bodyPr>
          <a:lstStyle/>
          <a:p>
            <a:r>
              <a:rPr lang="en-GB" sz="6600" b="1" u="sng" dirty="0">
                <a:solidFill>
                  <a:schemeClr val="bg1">
                    <a:lumMod val="95000"/>
                  </a:schemeClr>
                </a:solidFill>
              </a:rPr>
              <a:t>Bow setup and why we do it</a:t>
            </a:r>
          </a:p>
        </p:txBody>
      </p:sp>
      <p:pic>
        <p:nvPicPr>
          <p:cNvPr id="3" name="Picture 2" descr="A white text with a black background&#10;&#10;AI-generated content may be incorrect.">
            <a:extLst>
              <a:ext uri="{FF2B5EF4-FFF2-40B4-BE49-F238E27FC236}">
                <a16:creationId xmlns:a16="http://schemas.microsoft.com/office/drawing/2014/main" id="{B7EBC6B4-0702-AD2D-0DBE-8A351C92D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355" y="-219772"/>
            <a:ext cx="2998645" cy="2113139"/>
          </a:xfrm>
          <a:prstGeom prst="rect">
            <a:avLst/>
          </a:prstGeom>
        </p:spPr>
      </p:pic>
    </p:spTree>
    <p:extLst>
      <p:ext uri="{BB962C8B-B14F-4D97-AF65-F5344CB8AC3E}">
        <p14:creationId xmlns:p14="http://schemas.microsoft.com/office/powerpoint/2010/main" val="281695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1B49-E8BD-03CC-97A5-C6728F2807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1AB186-BDB0-DAC6-13D0-941FE4FB3F00}"/>
              </a:ext>
            </a:extLst>
          </p:cNvPr>
          <p:cNvSpPr txBox="1"/>
          <p:nvPr/>
        </p:nvSpPr>
        <p:spPr>
          <a:xfrm>
            <a:off x="2623278" y="734518"/>
            <a:ext cx="3622723" cy="584775"/>
          </a:xfrm>
          <a:prstGeom prst="rect">
            <a:avLst/>
          </a:prstGeom>
          <a:noFill/>
        </p:spPr>
        <p:txBody>
          <a:bodyPr wrap="none" rtlCol="0">
            <a:spAutoFit/>
          </a:bodyPr>
          <a:lstStyle/>
          <a:p>
            <a:r>
              <a:rPr lang="en-GB" sz="3200" dirty="0"/>
              <a:t>Step 4. Set the tiller</a:t>
            </a:r>
          </a:p>
        </p:txBody>
      </p:sp>
      <p:sp>
        <p:nvSpPr>
          <p:cNvPr id="4" name="TextBox 3">
            <a:extLst>
              <a:ext uri="{FF2B5EF4-FFF2-40B4-BE49-F238E27FC236}">
                <a16:creationId xmlns:a16="http://schemas.microsoft.com/office/drawing/2014/main" id="{2E6F7282-2F9B-B170-9D75-2EA3358CEBC1}"/>
              </a:ext>
            </a:extLst>
          </p:cNvPr>
          <p:cNvSpPr txBox="1"/>
          <p:nvPr/>
        </p:nvSpPr>
        <p:spPr>
          <a:xfrm>
            <a:off x="1119920" y="1319293"/>
            <a:ext cx="5008950" cy="1077218"/>
          </a:xfrm>
          <a:prstGeom prst="rect">
            <a:avLst/>
          </a:prstGeom>
          <a:noFill/>
        </p:spPr>
        <p:txBody>
          <a:bodyPr wrap="square" rtlCol="0">
            <a:spAutoFit/>
          </a:bodyPr>
          <a:lstStyle/>
          <a:p>
            <a:r>
              <a:rPr lang="en-GB" sz="3200" dirty="0"/>
              <a:t>To adjust the tiller, first, destring the bow.</a:t>
            </a:r>
          </a:p>
        </p:txBody>
      </p:sp>
      <p:grpSp>
        <p:nvGrpSpPr>
          <p:cNvPr id="14" name="Group 13">
            <a:extLst>
              <a:ext uri="{FF2B5EF4-FFF2-40B4-BE49-F238E27FC236}">
                <a16:creationId xmlns:a16="http://schemas.microsoft.com/office/drawing/2014/main" id="{DD992B37-694E-808B-CDCA-E2CDC31DDF6E}"/>
              </a:ext>
            </a:extLst>
          </p:cNvPr>
          <p:cNvGrpSpPr/>
          <p:nvPr/>
        </p:nvGrpSpPr>
        <p:grpSpPr>
          <a:xfrm>
            <a:off x="1119921" y="1802382"/>
            <a:ext cx="10949635" cy="4653323"/>
            <a:chOff x="1119921" y="1802382"/>
            <a:chExt cx="10949635" cy="4653323"/>
          </a:xfrm>
        </p:grpSpPr>
        <p:sp>
          <p:nvSpPr>
            <p:cNvPr id="8" name="TextBox 7">
              <a:extLst>
                <a:ext uri="{FF2B5EF4-FFF2-40B4-BE49-F238E27FC236}">
                  <a16:creationId xmlns:a16="http://schemas.microsoft.com/office/drawing/2014/main" id="{138B6F24-C8C2-2445-E726-9637A88ADCA0}"/>
                </a:ext>
              </a:extLst>
            </p:cNvPr>
            <p:cNvSpPr txBox="1"/>
            <p:nvPr/>
          </p:nvSpPr>
          <p:spPr>
            <a:xfrm>
              <a:off x="1119921" y="2396511"/>
              <a:ext cx="6629433" cy="1077218"/>
            </a:xfrm>
            <a:prstGeom prst="rect">
              <a:avLst/>
            </a:prstGeom>
            <a:noFill/>
          </p:spPr>
          <p:txBody>
            <a:bodyPr wrap="square" rtlCol="0">
              <a:spAutoFit/>
            </a:bodyPr>
            <a:lstStyle/>
            <a:p>
              <a:r>
                <a:rPr lang="en-GB" sz="3200" dirty="0"/>
                <a:t>Loosen the locking bolt in the riser behind the tiller bolt.</a:t>
              </a:r>
            </a:p>
          </p:txBody>
        </p:sp>
        <p:grpSp>
          <p:nvGrpSpPr>
            <p:cNvPr id="13" name="Group 12">
              <a:extLst>
                <a:ext uri="{FF2B5EF4-FFF2-40B4-BE49-F238E27FC236}">
                  <a16:creationId xmlns:a16="http://schemas.microsoft.com/office/drawing/2014/main" id="{FACCB206-BE87-E462-C1EB-A2221DF21640}"/>
                </a:ext>
              </a:extLst>
            </p:cNvPr>
            <p:cNvGrpSpPr/>
            <p:nvPr/>
          </p:nvGrpSpPr>
          <p:grpSpPr>
            <a:xfrm>
              <a:off x="7270532" y="1802382"/>
              <a:ext cx="4799024" cy="4653323"/>
              <a:chOff x="7270532" y="1802382"/>
              <a:chExt cx="4799024" cy="4653323"/>
            </a:xfrm>
          </p:grpSpPr>
          <p:pic>
            <p:nvPicPr>
              <p:cNvPr id="7" name="Picture 6" descr="A diagram of a car&#10;&#10;AI-generated content may be incorrect.">
                <a:extLst>
                  <a:ext uri="{FF2B5EF4-FFF2-40B4-BE49-F238E27FC236}">
                    <a16:creationId xmlns:a16="http://schemas.microsoft.com/office/drawing/2014/main" id="{EF721277-178E-CDD4-B1D1-5D2E32C8C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32" y="4086788"/>
                <a:ext cx="4799024" cy="2368917"/>
              </a:xfrm>
              <a:prstGeom prst="rect">
                <a:avLst/>
              </a:prstGeom>
            </p:spPr>
          </p:pic>
          <p:pic>
            <p:nvPicPr>
              <p:cNvPr id="10" name="Picture 9" descr="A diagram of a bolt and nut&#10;&#10;AI-generated content may be incorrect.">
                <a:extLst>
                  <a:ext uri="{FF2B5EF4-FFF2-40B4-BE49-F238E27FC236}">
                    <a16:creationId xmlns:a16="http://schemas.microsoft.com/office/drawing/2014/main" id="{6CE6917F-2979-E9CB-B937-42AEAE29D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532" y="1802382"/>
                <a:ext cx="4799024" cy="2284406"/>
              </a:xfrm>
              <a:prstGeom prst="rect">
                <a:avLst/>
              </a:prstGeom>
            </p:spPr>
          </p:pic>
        </p:grpSp>
      </p:grpSp>
      <p:sp>
        <p:nvSpPr>
          <p:cNvPr id="11" name="TextBox 10">
            <a:extLst>
              <a:ext uri="{FF2B5EF4-FFF2-40B4-BE49-F238E27FC236}">
                <a16:creationId xmlns:a16="http://schemas.microsoft.com/office/drawing/2014/main" id="{D65A3995-A4C7-8831-C146-E26112DECBC9}"/>
              </a:ext>
            </a:extLst>
          </p:cNvPr>
          <p:cNvSpPr txBox="1"/>
          <p:nvPr/>
        </p:nvSpPr>
        <p:spPr>
          <a:xfrm>
            <a:off x="1119922" y="3370679"/>
            <a:ext cx="6629433" cy="1077218"/>
          </a:xfrm>
          <a:prstGeom prst="rect">
            <a:avLst/>
          </a:prstGeom>
          <a:noFill/>
        </p:spPr>
        <p:txBody>
          <a:bodyPr wrap="square" rtlCol="0">
            <a:spAutoFit/>
          </a:bodyPr>
          <a:lstStyle/>
          <a:p>
            <a:r>
              <a:rPr lang="en-GB" sz="3200" dirty="0"/>
              <a:t>To increase the tiller measurement: loosen the limb bolt</a:t>
            </a:r>
          </a:p>
        </p:txBody>
      </p:sp>
      <p:sp>
        <p:nvSpPr>
          <p:cNvPr id="12" name="TextBox 11">
            <a:extLst>
              <a:ext uri="{FF2B5EF4-FFF2-40B4-BE49-F238E27FC236}">
                <a16:creationId xmlns:a16="http://schemas.microsoft.com/office/drawing/2014/main" id="{98A066A6-C2A5-6E3E-1B74-AF5243E38AA5}"/>
              </a:ext>
            </a:extLst>
          </p:cNvPr>
          <p:cNvSpPr txBox="1"/>
          <p:nvPr/>
        </p:nvSpPr>
        <p:spPr>
          <a:xfrm>
            <a:off x="1119920" y="4461489"/>
            <a:ext cx="6629433" cy="1077218"/>
          </a:xfrm>
          <a:prstGeom prst="rect">
            <a:avLst/>
          </a:prstGeom>
          <a:noFill/>
        </p:spPr>
        <p:txBody>
          <a:bodyPr wrap="square" rtlCol="0">
            <a:spAutoFit/>
          </a:bodyPr>
          <a:lstStyle/>
          <a:p>
            <a:r>
              <a:rPr lang="en-GB" sz="3200" dirty="0"/>
              <a:t>To lower the tiller measurement: tighten the limb bolt</a:t>
            </a:r>
          </a:p>
        </p:txBody>
      </p:sp>
      <p:sp>
        <p:nvSpPr>
          <p:cNvPr id="15" name="TextBox 14">
            <a:extLst>
              <a:ext uri="{FF2B5EF4-FFF2-40B4-BE49-F238E27FC236}">
                <a16:creationId xmlns:a16="http://schemas.microsoft.com/office/drawing/2014/main" id="{5E6FCB18-0729-F53B-50DE-53894F0AF4AF}"/>
              </a:ext>
            </a:extLst>
          </p:cNvPr>
          <p:cNvSpPr txBox="1"/>
          <p:nvPr/>
        </p:nvSpPr>
        <p:spPr>
          <a:xfrm>
            <a:off x="1119919" y="5458597"/>
            <a:ext cx="6629433" cy="1077218"/>
          </a:xfrm>
          <a:prstGeom prst="rect">
            <a:avLst/>
          </a:prstGeom>
          <a:noFill/>
        </p:spPr>
        <p:txBody>
          <a:bodyPr wrap="square" rtlCol="0">
            <a:spAutoFit/>
          </a:bodyPr>
          <a:lstStyle/>
          <a:p>
            <a:r>
              <a:rPr lang="en-GB" sz="3200" dirty="0"/>
              <a:t>Don’t forget to retighten the locking bolt when finished</a:t>
            </a:r>
          </a:p>
        </p:txBody>
      </p:sp>
      <p:pic>
        <p:nvPicPr>
          <p:cNvPr id="5" name="Picture 4" descr="A logo for a sports team&#10;&#10;AI-generated content may be incorrect.">
            <a:extLst>
              <a:ext uri="{FF2B5EF4-FFF2-40B4-BE49-F238E27FC236}">
                <a16:creationId xmlns:a16="http://schemas.microsoft.com/office/drawing/2014/main" id="{FE02D16E-52F5-1BCD-8AAE-8822F494B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404851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DDF1-6033-13F7-1D44-EF8A45CD8841}"/>
            </a:ext>
          </a:extLst>
        </p:cNvPr>
        <p:cNvGrpSpPr/>
        <p:nvPr/>
      </p:nvGrpSpPr>
      <p:grpSpPr>
        <a:xfrm>
          <a:off x="0" y="0"/>
          <a:ext cx="0" cy="0"/>
          <a:chOff x="0" y="0"/>
          <a:chExt cx="0" cy="0"/>
        </a:xfrm>
      </p:grpSpPr>
      <p:pic>
        <p:nvPicPr>
          <p:cNvPr id="9" name="Picture 8" descr="A logo for a sports team&#10;&#10;AI-generated content may be incorrect.">
            <a:extLst>
              <a:ext uri="{FF2B5EF4-FFF2-40B4-BE49-F238E27FC236}">
                <a16:creationId xmlns:a16="http://schemas.microsoft.com/office/drawing/2014/main" id="{E355030D-7C8C-F42E-AB20-EBEB52593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3" name="TextBox 2">
            <a:extLst>
              <a:ext uri="{FF2B5EF4-FFF2-40B4-BE49-F238E27FC236}">
                <a16:creationId xmlns:a16="http://schemas.microsoft.com/office/drawing/2014/main" id="{07188C75-F4D6-5AD4-4723-A05C7F491776}"/>
              </a:ext>
            </a:extLst>
          </p:cNvPr>
          <p:cNvSpPr txBox="1"/>
          <p:nvPr/>
        </p:nvSpPr>
        <p:spPr>
          <a:xfrm>
            <a:off x="2623278" y="734518"/>
            <a:ext cx="5293052" cy="584775"/>
          </a:xfrm>
          <a:prstGeom prst="rect">
            <a:avLst/>
          </a:prstGeom>
          <a:noFill/>
        </p:spPr>
        <p:txBody>
          <a:bodyPr wrap="none" rtlCol="0">
            <a:spAutoFit/>
          </a:bodyPr>
          <a:lstStyle/>
          <a:p>
            <a:r>
              <a:rPr lang="en-GB" sz="3200" dirty="0"/>
              <a:t>Step 5. Set the nocking point </a:t>
            </a:r>
          </a:p>
        </p:txBody>
      </p:sp>
      <p:grpSp>
        <p:nvGrpSpPr>
          <p:cNvPr id="8" name="Group 7">
            <a:extLst>
              <a:ext uri="{FF2B5EF4-FFF2-40B4-BE49-F238E27FC236}">
                <a16:creationId xmlns:a16="http://schemas.microsoft.com/office/drawing/2014/main" id="{489C32A3-4717-CD09-D6FD-D6737EE7F35E}"/>
              </a:ext>
            </a:extLst>
          </p:cNvPr>
          <p:cNvGrpSpPr/>
          <p:nvPr/>
        </p:nvGrpSpPr>
        <p:grpSpPr>
          <a:xfrm>
            <a:off x="1475795" y="3521364"/>
            <a:ext cx="10796887" cy="3197039"/>
            <a:chOff x="1251678" y="3637884"/>
            <a:chExt cx="10796887" cy="3197039"/>
          </a:xfrm>
        </p:grpSpPr>
        <p:pic>
          <p:nvPicPr>
            <p:cNvPr id="6" name="Picture 5" descr="A drawing of a square sitting&#10;&#10;AI-generated content may be incorrect.">
              <a:extLst>
                <a:ext uri="{FF2B5EF4-FFF2-40B4-BE49-F238E27FC236}">
                  <a16:creationId xmlns:a16="http://schemas.microsoft.com/office/drawing/2014/main" id="{8FF865F0-45A1-9057-CF8D-17C29C02E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78" y="3637884"/>
              <a:ext cx="7200900" cy="3197039"/>
            </a:xfrm>
            <a:prstGeom prst="rect">
              <a:avLst/>
            </a:prstGeom>
          </p:spPr>
        </p:pic>
        <p:sp>
          <p:nvSpPr>
            <p:cNvPr id="7" name="TextBox 6">
              <a:extLst>
                <a:ext uri="{FF2B5EF4-FFF2-40B4-BE49-F238E27FC236}">
                  <a16:creationId xmlns:a16="http://schemas.microsoft.com/office/drawing/2014/main" id="{6CCC3956-4FB3-E7E8-10CE-6A08D2D671E0}"/>
                </a:ext>
              </a:extLst>
            </p:cNvPr>
            <p:cNvSpPr txBox="1"/>
            <p:nvPr/>
          </p:nvSpPr>
          <p:spPr>
            <a:xfrm>
              <a:off x="8648995" y="4344593"/>
              <a:ext cx="3399570" cy="2062103"/>
            </a:xfrm>
            <a:prstGeom prst="rect">
              <a:avLst/>
            </a:prstGeom>
            <a:noFill/>
          </p:spPr>
          <p:txBody>
            <a:bodyPr wrap="square" rtlCol="0">
              <a:spAutoFit/>
            </a:bodyPr>
            <a:lstStyle/>
            <a:p>
              <a:r>
                <a:rPr lang="en-GB" sz="3200" dirty="0"/>
                <a:t>Generally, set at approx. 5-8mm (3/8”-5/16”)</a:t>
              </a:r>
            </a:p>
            <a:p>
              <a:r>
                <a:rPr lang="en-GB" sz="3200" dirty="0"/>
                <a:t> </a:t>
              </a:r>
            </a:p>
          </p:txBody>
        </p:sp>
      </p:grpSp>
      <p:sp>
        <p:nvSpPr>
          <p:cNvPr id="4" name="TextBox 3">
            <a:extLst>
              <a:ext uri="{FF2B5EF4-FFF2-40B4-BE49-F238E27FC236}">
                <a16:creationId xmlns:a16="http://schemas.microsoft.com/office/drawing/2014/main" id="{1CEF1053-4D07-254A-BD3E-6599AD7D716D}"/>
              </a:ext>
            </a:extLst>
          </p:cNvPr>
          <p:cNvSpPr txBox="1"/>
          <p:nvPr/>
        </p:nvSpPr>
        <p:spPr>
          <a:xfrm>
            <a:off x="1055260" y="1621596"/>
            <a:ext cx="10081480" cy="2554545"/>
          </a:xfrm>
          <a:prstGeom prst="rect">
            <a:avLst/>
          </a:prstGeom>
          <a:noFill/>
        </p:spPr>
        <p:txBody>
          <a:bodyPr wrap="square" rtlCol="0">
            <a:spAutoFit/>
          </a:bodyPr>
          <a:lstStyle/>
          <a:p>
            <a:r>
              <a:rPr lang="en-GB" sz="3200" dirty="0"/>
              <a:t>The correct setting or the nock point will allow the arrow to leave the bow without contacting the bow at it leaves the bow, also as the bowstring comes to the rest position the arrow nock should be pushing the arrow along the arrow.</a:t>
            </a:r>
          </a:p>
        </p:txBody>
      </p:sp>
      <p:sp>
        <p:nvSpPr>
          <p:cNvPr id="5" name="TextBox 4">
            <a:extLst>
              <a:ext uri="{FF2B5EF4-FFF2-40B4-BE49-F238E27FC236}">
                <a16:creationId xmlns:a16="http://schemas.microsoft.com/office/drawing/2014/main" id="{CE707AD2-F526-87A5-4114-090316D00AB8}"/>
              </a:ext>
            </a:extLst>
          </p:cNvPr>
          <p:cNvSpPr txBox="1"/>
          <p:nvPr/>
        </p:nvSpPr>
        <p:spPr>
          <a:xfrm>
            <a:off x="1055260" y="5119883"/>
            <a:ext cx="4517111" cy="1569660"/>
          </a:xfrm>
          <a:prstGeom prst="rect">
            <a:avLst/>
          </a:prstGeom>
          <a:noFill/>
        </p:spPr>
        <p:txBody>
          <a:bodyPr wrap="square" rtlCol="0">
            <a:spAutoFit/>
          </a:bodyPr>
          <a:lstStyle/>
          <a:p>
            <a:r>
              <a:rPr lang="en-GB" sz="3200" dirty="0"/>
              <a:t>If using brass nocks, don’t crimp too tight so you can adjust later</a:t>
            </a:r>
          </a:p>
        </p:txBody>
      </p:sp>
    </p:spTree>
    <p:extLst>
      <p:ext uri="{BB962C8B-B14F-4D97-AF65-F5344CB8AC3E}">
        <p14:creationId xmlns:p14="http://schemas.microsoft.com/office/powerpoint/2010/main" val="684645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52D7D-E906-3CF5-9DBE-FFA95D64812E}"/>
            </a:ext>
          </a:extLst>
        </p:cNvPr>
        <p:cNvGrpSpPr/>
        <p:nvPr/>
      </p:nvGrpSpPr>
      <p:grpSpPr>
        <a:xfrm>
          <a:off x="0" y="0"/>
          <a:ext cx="0" cy="0"/>
          <a:chOff x="0" y="0"/>
          <a:chExt cx="0" cy="0"/>
        </a:xfrm>
      </p:grpSpPr>
      <p:pic>
        <p:nvPicPr>
          <p:cNvPr id="6" name="Picture 5" descr="A logo for a sports team&#10;&#10;AI-generated content may be incorrect.">
            <a:extLst>
              <a:ext uri="{FF2B5EF4-FFF2-40B4-BE49-F238E27FC236}">
                <a16:creationId xmlns:a16="http://schemas.microsoft.com/office/drawing/2014/main" id="{EFD54D81-C172-5DE8-5713-B12D2824B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4" name="TextBox 3">
            <a:extLst>
              <a:ext uri="{FF2B5EF4-FFF2-40B4-BE49-F238E27FC236}">
                <a16:creationId xmlns:a16="http://schemas.microsoft.com/office/drawing/2014/main" id="{665BDE35-F9D3-82C3-A56A-CB6619075EED}"/>
              </a:ext>
            </a:extLst>
          </p:cNvPr>
          <p:cNvSpPr txBox="1"/>
          <p:nvPr/>
        </p:nvSpPr>
        <p:spPr>
          <a:xfrm>
            <a:off x="1317779" y="1319293"/>
            <a:ext cx="4879298" cy="3046988"/>
          </a:xfrm>
          <a:prstGeom prst="rect">
            <a:avLst/>
          </a:prstGeom>
          <a:noFill/>
        </p:spPr>
        <p:txBody>
          <a:bodyPr wrap="square" rtlCol="0">
            <a:spAutoFit/>
          </a:bodyPr>
          <a:lstStyle/>
          <a:p>
            <a:r>
              <a:rPr lang="en-GB" sz="3200" dirty="0"/>
              <a:t>The centre shot setup is to position the arrow such that on release the arrow will fly in a straight line from the string through the centre of the bow.</a:t>
            </a:r>
          </a:p>
        </p:txBody>
      </p:sp>
      <p:sp>
        <p:nvSpPr>
          <p:cNvPr id="5" name="TextBox 4">
            <a:extLst>
              <a:ext uri="{FF2B5EF4-FFF2-40B4-BE49-F238E27FC236}">
                <a16:creationId xmlns:a16="http://schemas.microsoft.com/office/drawing/2014/main" id="{DBF8A153-0100-DF01-58AB-AB7DFFD8A9E3}"/>
              </a:ext>
            </a:extLst>
          </p:cNvPr>
          <p:cNvSpPr txBox="1"/>
          <p:nvPr/>
        </p:nvSpPr>
        <p:spPr>
          <a:xfrm>
            <a:off x="1317779" y="4366281"/>
            <a:ext cx="6115680" cy="2062103"/>
          </a:xfrm>
          <a:prstGeom prst="rect">
            <a:avLst/>
          </a:prstGeom>
          <a:noFill/>
        </p:spPr>
        <p:txBody>
          <a:bodyPr wrap="square" rtlCol="0">
            <a:spAutoFit/>
          </a:bodyPr>
          <a:lstStyle/>
          <a:p>
            <a:r>
              <a:rPr lang="en-GB" sz="3200" dirty="0"/>
              <a:t>This involves adjusting the arrow rest and pressure button such that the arrow sits just to the left of the centre line of the string.</a:t>
            </a:r>
          </a:p>
        </p:txBody>
      </p:sp>
      <p:pic>
        <p:nvPicPr>
          <p:cNvPr id="10" name="Picture 9">
            <a:extLst>
              <a:ext uri="{FF2B5EF4-FFF2-40B4-BE49-F238E27FC236}">
                <a16:creationId xmlns:a16="http://schemas.microsoft.com/office/drawing/2014/main" id="{A22DFE55-46B5-D905-DE12-C3F16C3B7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489" y="139597"/>
            <a:ext cx="1819854" cy="6069879"/>
          </a:xfrm>
          <a:prstGeom prst="rect">
            <a:avLst/>
          </a:prstGeom>
        </p:spPr>
      </p:pic>
      <p:pic>
        <p:nvPicPr>
          <p:cNvPr id="8" name="Picture 7">
            <a:extLst>
              <a:ext uri="{FF2B5EF4-FFF2-40B4-BE49-F238E27FC236}">
                <a16:creationId xmlns:a16="http://schemas.microsoft.com/office/drawing/2014/main" id="{39F3C075-810F-09E9-7ECC-00CF5B41C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6483" y="1827809"/>
            <a:ext cx="1895475" cy="4600575"/>
          </a:xfrm>
          <a:prstGeom prst="rect">
            <a:avLst/>
          </a:prstGeom>
        </p:spPr>
      </p:pic>
      <p:sp>
        <p:nvSpPr>
          <p:cNvPr id="3" name="TextBox 2">
            <a:extLst>
              <a:ext uri="{FF2B5EF4-FFF2-40B4-BE49-F238E27FC236}">
                <a16:creationId xmlns:a16="http://schemas.microsoft.com/office/drawing/2014/main" id="{4C7BDAFD-DC99-BDAD-0719-705050F71735}"/>
              </a:ext>
            </a:extLst>
          </p:cNvPr>
          <p:cNvSpPr txBox="1"/>
          <p:nvPr/>
        </p:nvSpPr>
        <p:spPr>
          <a:xfrm>
            <a:off x="1383173" y="429616"/>
            <a:ext cx="7351243" cy="584775"/>
          </a:xfrm>
          <a:prstGeom prst="rect">
            <a:avLst/>
          </a:prstGeom>
          <a:noFill/>
        </p:spPr>
        <p:txBody>
          <a:bodyPr wrap="none" rtlCol="0">
            <a:spAutoFit/>
          </a:bodyPr>
          <a:lstStyle/>
          <a:p>
            <a:r>
              <a:rPr lang="en-GB" sz="3200" dirty="0"/>
              <a:t>Step 6. Centre shot (right-handed archer)</a:t>
            </a:r>
          </a:p>
        </p:txBody>
      </p:sp>
    </p:spTree>
    <p:extLst>
      <p:ext uri="{BB962C8B-B14F-4D97-AF65-F5344CB8AC3E}">
        <p14:creationId xmlns:p14="http://schemas.microsoft.com/office/powerpoint/2010/main" val="1085223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FA13F-CA90-BC42-7CB4-8173B334DEE9}"/>
            </a:ext>
          </a:extLst>
        </p:cNvPr>
        <p:cNvGrpSpPr/>
        <p:nvPr/>
      </p:nvGrpSpPr>
      <p:grpSpPr>
        <a:xfrm>
          <a:off x="0" y="0"/>
          <a:ext cx="0" cy="0"/>
          <a:chOff x="0" y="0"/>
          <a:chExt cx="0" cy="0"/>
        </a:xfrm>
      </p:grpSpPr>
      <p:pic>
        <p:nvPicPr>
          <p:cNvPr id="5" name="Picture 4" descr="A logo for a sports team&#10;&#10;AI-generated content may be incorrect.">
            <a:extLst>
              <a:ext uri="{FF2B5EF4-FFF2-40B4-BE49-F238E27FC236}">
                <a16:creationId xmlns:a16="http://schemas.microsoft.com/office/drawing/2014/main" id="{955FDF32-6597-97FA-8651-4C42F193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3" name="TextBox 2">
            <a:extLst>
              <a:ext uri="{FF2B5EF4-FFF2-40B4-BE49-F238E27FC236}">
                <a16:creationId xmlns:a16="http://schemas.microsoft.com/office/drawing/2014/main" id="{B4F2FA7A-FB03-B15E-042C-0061E8238A44}"/>
              </a:ext>
            </a:extLst>
          </p:cNvPr>
          <p:cNvSpPr txBox="1"/>
          <p:nvPr/>
        </p:nvSpPr>
        <p:spPr>
          <a:xfrm>
            <a:off x="2623278" y="734518"/>
            <a:ext cx="3573799" cy="584775"/>
          </a:xfrm>
          <a:prstGeom prst="rect">
            <a:avLst/>
          </a:prstGeom>
          <a:noFill/>
        </p:spPr>
        <p:txBody>
          <a:bodyPr wrap="none" rtlCol="0">
            <a:spAutoFit/>
          </a:bodyPr>
          <a:lstStyle/>
          <a:p>
            <a:r>
              <a:rPr lang="en-GB" sz="3200" dirty="0"/>
              <a:t>Step 6. Centre shot</a:t>
            </a:r>
          </a:p>
        </p:txBody>
      </p:sp>
      <p:grpSp>
        <p:nvGrpSpPr>
          <p:cNvPr id="13" name="Group 12">
            <a:extLst>
              <a:ext uri="{FF2B5EF4-FFF2-40B4-BE49-F238E27FC236}">
                <a16:creationId xmlns:a16="http://schemas.microsoft.com/office/drawing/2014/main" id="{ACB1810F-DF80-7B97-DB58-4A44ADA214BD}"/>
              </a:ext>
            </a:extLst>
          </p:cNvPr>
          <p:cNvGrpSpPr/>
          <p:nvPr/>
        </p:nvGrpSpPr>
        <p:grpSpPr>
          <a:xfrm>
            <a:off x="1317779" y="1319293"/>
            <a:ext cx="10159510" cy="3046988"/>
            <a:chOff x="1317779" y="1319293"/>
            <a:chExt cx="10159510" cy="3046988"/>
          </a:xfrm>
        </p:grpSpPr>
        <p:sp>
          <p:nvSpPr>
            <p:cNvPr id="4" name="TextBox 3">
              <a:extLst>
                <a:ext uri="{FF2B5EF4-FFF2-40B4-BE49-F238E27FC236}">
                  <a16:creationId xmlns:a16="http://schemas.microsoft.com/office/drawing/2014/main" id="{6F30EAA2-1349-F1B8-3A54-771E67AC9DA1}"/>
                </a:ext>
              </a:extLst>
            </p:cNvPr>
            <p:cNvSpPr txBox="1"/>
            <p:nvPr/>
          </p:nvSpPr>
          <p:spPr>
            <a:xfrm>
              <a:off x="1317779" y="1319293"/>
              <a:ext cx="4879298" cy="3046988"/>
            </a:xfrm>
            <a:prstGeom prst="rect">
              <a:avLst/>
            </a:prstGeom>
            <a:noFill/>
          </p:spPr>
          <p:txBody>
            <a:bodyPr wrap="square" rtlCol="0">
              <a:spAutoFit/>
            </a:bodyPr>
            <a:lstStyle/>
            <a:p>
              <a:r>
                <a:rPr lang="en-GB" sz="3200" dirty="0"/>
                <a:t>As part of the centre shot, ensure that the arrow sits on the arrow rest and is touching the pressure button on the centre of the button</a:t>
              </a:r>
            </a:p>
          </p:txBody>
        </p:sp>
        <p:pic>
          <p:nvPicPr>
            <p:cNvPr id="7" name="Picture 6" descr="A close up of a machine&#10;&#10;AI-generated content may be incorrect.">
              <a:extLst>
                <a:ext uri="{FF2B5EF4-FFF2-40B4-BE49-F238E27FC236}">
                  <a16:creationId xmlns:a16="http://schemas.microsoft.com/office/drawing/2014/main" id="{D7FFCB57-7682-B40D-B92B-37F0F0C85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154" y="1621596"/>
              <a:ext cx="5179135" cy="2651224"/>
            </a:xfrm>
            <a:prstGeom prst="rect">
              <a:avLst/>
            </a:prstGeom>
          </p:spPr>
        </p:pic>
      </p:grpSp>
      <p:grpSp>
        <p:nvGrpSpPr>
          <p:cNvPr id="14" name="Group 13">
            <a:extLst>
              <a:ext uri="{FF2B5EF4-FFF2-40B4-BE49-F238E27FC236}">
                <a16:creationId xmlns:a16="http://schemas.microsoft.com/office/drawing/2014/main" id="{E6C25BFC-83E3-3384-B182-50B1D6B9585E}"/>
              </a:ext>
            </a:extLst>
          </p:cNvPr>
          <p:cNvGrpSpPr/>
          <p:nvPr/>
        </p:nvGrpSpPr>
        <p:grpSpPr>
          <a:xfrm>
            <a:off x="1216702" y="4002916"/>
            <a:ext cx="8915376" cy="2466975"/>
            <a:chOff x="1216702" y="4002916"/>
            <a:chExt cx="8915376" cy="2466975"/>
          </a:xfrm>
        </p:grpSpPr>
        <p:pic>
          <p:nvPicPr>
            <p:cNvPr id="12" name="Picture 11" descr="A close up of a metal object&#10;&#10;AI-generated content may be incorrect.">
              <a:extLst>
                <a:ext uri="{FF2B5EF4-FFF2-40B4-BE49-F238E27FC236}">
                  <a16:creationId xmlns:a16="http://schemas.microsoft.com/office/drawing/2014/main" id="{7D66B7AC-AFD3-8BE5-3C04-F8927CA97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803" y="4002916"/>
              <a:ext cx="2962275" cy="2466975"/>
            </a:xfrm>
            <a:prstGeom prst="rect">
              <a:avLst/>
            </a:prstGeom>
          </p:spPr>
        </p:pic>
        <p:sp>
          <p:nvSpPr>
            <p:cNvPr id="9" name="TextBox 8">
              <a:extLst>
                <a:ext uri="{FF2B5EF4-FFF2-40B4-BE49-F238E27FC236}">
                  <a16:creationId xmlns:a16="http://schemas.microsoft.com/office/drawing/2014/main" id="{3ECF0682-313B-2B4C-F41A-A2444D89788E}"/>
                </a:ext>
              </a:extLst>
            </p:cNvPr>
            <p:cNvSpPr txBox="1"/>
            <p:nvPr/>
          </p:nvSpPr>
          <p:spPr>
            <a:xfrm>
              <a:off x="1216702" y="4366281"/>
              <a:ext cx="4879298" cy="2062103"/>
            </a:xfrm>
            <a:prstGeom prst="rect">
              <a:avLst/>
            </a:prstGeom>
            <a:noFill/>
          </p:spPr>
          <p:txBody>
            <a:bodyPr wrap="square" rtlCol="0">
              <a:spAutoFit/>
            </a:bodyPr>
            <a:lstStyle/>
            <a:p>
              <a:r>
                <a:rPr lang="en-GB" sz="3200" dirty="0"/>
                <a:t>Also, the pin of the arrow rest should not protrude  too far from beneath the arrow.</a:t>
              </a:r>
            </a:p>
          </p:txBody>
        </p:sp>
      </p:grpSp>
    </p:spTree>
    <p:extLst>
      <p:ext uri="{BB962C8B-B14F-4D97-AF65-F5344CB8AC3E}">
        <p14:creationId xmlns:p14="http://schemas.microsoft.com/office/powerpoint/2010/main" val="152351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CB2AF-ACD3-A3BD-D2F0-6610F2ED79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717BFA-2281-F188-65B6-1DA39CC1E395}"/>
              </a:ext>
            </a:extLst>
          </p:cNvPr>
          <p:cNvSpPr txBox="1"/>
          <p:nvPr/>
        </p:nvSpPr>
        <p:spPr>
          <a:xfrm>
            <a:off x="1153309" y="667485"/>
            <a:ext cx="8315482" cy="584775"/>
          </a:xfrm>
          <a:prstGeom prst="rect">
            <a:avLst/>
          </a:prstGeom>
          <a:noFill/>
        </p:spPr>
        <p:txBody>
          <a:bodyPr wrap="none" rtlCol="0">
            <a:spAutoFit/>
          </a:bodyPr>
          <a:lstStyle/>
          <a:p>
            <a:r>
              <a:rPr lang="en-GB" sz="3200" dirty="0"/>
              <a:t>Step 7. Set sight position (right-handed archer)</a:t>
            </a:r>
          </a:p>
        </p:txBody>
      </p:sp>
      <p:sp>
        <p:nvSpPr>
          <p:cNvPr id="5" name="TextBox 4">
            <a:extLst>
              <a:ext uri="{FF2B5EF4-FFF2-40B4-BE49-F238E27FC236}">
                <a16:creationId xmlns:a16="http://schemas.microsoft.com/office/drawing/2014/main" id="{1B1AB675-C934-1283-5371-7CBFD0162A5E}"/>
              </a:ext>
            </a:extLst>
          </p:cNvPr>
          <p:cNvSpPr txBox="1"/>
          <p:nvPr/>
        </p:nvSpPr>
        <p:spPr>
          <a:xfrm>
            <a:off x="1317779" y="1319293"/>
            <a:ext cx="4879298" cy="1569660"/>
          </a:xfrm>
          <a:prstGeom prst="rect">
            <a:avLst/>
          </a:prstGeom>
          <a:noFill/>
        </p:spPr>
        <p:txBody>
          <a:bodyPr wrap="square" rtlCol="0">
            <a:spAutoFit/>
          </a:bodyPr>
          <a:lstStyle/>
          <a:p>
            <a:r>
              <a:rPr lang="en-GB" sz="3200" dirty="0"/>
              <a:t>Invert the sight and set the sight pin to float just to the left of the bowstring</a:t>
            </a:r>
          </a:p>
        </p:txBody>
      </p:sp>
      <p:grpSp>
        <p:nvGrpSpPr>
          <p:cNvPr id="15" name="Group 14">
            <a:extLst>
              <a:ext uri="{FF2B5EF4-FFF2-40B4-BE49-F238E27FC236}">
                <a16:creationId xmlns:a16="http://schemas.microsoft.com/office/drawing/2014/main" id="{F860DDD8-C80F-057A-BC2B-F67C8AE089CF}"/>
              </a:ext>
            </a:extLst>
          </p:cNvPr>
          <p:cNvGrpSpPr/>
          <p:nvPr/>
        </p:nvGrpSpPr>
        <p:grpSpPr>
          <a:xfrm>
            <a:off x="921880" y="2888953"/>
            <a:ext cx="11071167" cy="3610110"/>
            <a:chOff x="921880" y="2888953"/>
            <a:chExt cx="11071167" cy="3610110"/>
          </a:xfrm>
        </p:grpSpPr>
        <p:grpSp>
          <p:nvGrpSpPr>
            <p:cNvPr id="14" name="Group 13">
              <a:extLst>
                <a:ext uri="{FF2B5EF4-FFF2-40B4-BE49-F238E27FC236}">
                  <a16:creationId xmlns:a16="http://schemas.microsoft.com/office/drawing/2014/main" id="{190A0766-8372-AB6C-3272-8923C9616ECA}"/>
                </a:ext>
              </a:extLst>
            </p:cNvPr>
            <p:cNvGrpSpPr/>
            <p:nvPr/>
          </p:nvGrpSpPr>
          <p:grpSpPr>
            <a:xfrm>
              <a:off x="921880" y="2888953"/>
              <a:ext cx="7444731" cy="3610110"/>
              <a:chOff x="921880" y="2888953"/>
              <a:chExt cx="7444731" cy="3610110"/>
            </a:xfrm>
          </p:grpSpPr>
          <p:pic>
            <p:nvPicPr>
              <p:cNvPr id="8" name="Picture 7" descr="Close-up of a machine with a red line&#10;&#10;AI-generated content may be incorrect.">
                <a:extLst>
                  <a:ext uri="{FF2B5EF4-FFF2-40B4-BE49-F238E27FC236}">
                    <a16:creationId xmlns:a16="http://schemas.microsoft.com/office/drawing/2014/main" id="{C03772E6-7F65-BB2E-9A05-9F4421008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80" y="2888953"/>
                <a:ext cx="2450736" cy="3609550"/>
              </a:xfrm>
              <a:prstGeom prst="rect">
                <a:avLst/>
              </a:prstGeom>
            </p:spPr>
          </p:pic>
          <p:pic>
            <p:nvPicPr>
              <p:cNvPr id="10" name="Picture 9" descr="Close-up of a bow and arrow&#10;&#10;AI-generated content may be incorrect.">
                <a:extLst>
                  <a:ext uri="{FF2B5EF4-FFF2-40B4-BE49-F238E27FC236}">
                    <a16:creationId xmlns:a16="http://schemas.microsoft.com/office/drawing/2014/main" id="{7782CE69-79C5-CB9B-1572-B612F3BA4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947" y="2888953"/>
                <a:ext cx="2717371" cy="3610110"/>
              </a:xfrm>
              <a:prstGeom prst="rect">
                <a:avLst/>
              </a:prstGeom>
            </p:spPr>
          </p:pic>
          <p:pic>
            <p:nvPicPr>
              <p:cNvPr id="12" name="Picture 11" descr="A close up of a machine&#10;&#10;AI-generated content may be incorrect.">
                <a:extLst>
                  <a:ext uri="{FF2B5EF4-FFF2-40B4-BE49-F238E27FC236}">
                    <a16:creationId xmlns:a16="http://schemas.microsoft.com/office/drawing/2014/main" id="{941602AB-0927-23E4-79E3-199856C10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319" y="2888954"/>
                <a:ext cx="2732292" cy="3609550"/>
              </a:xfrm>
              <a:prstGeom prst="rect">
                <a:avLst/>
              </a:prstGeom>
            </p:spPr>
          </p:pic>
        </p:grpSp>
        <p:sp>
          <p:nvSpPr>
            <p:cNvPr id="13" name="TextBox 12">
              <a:extLst>
                <a:ext uri="{FF2B5EF4-FFF2-40B4-BE49-F238E27FC236}">
                  <a16:creationId xmlns:a16="http://schemas.microsoft.com/office/drawing/2014/main" id="{3F25A640-ACB3-87EA-2C78-39859B8613BB}"/>
                </a:ext>
              </a:extLst>
            </p:cNvPr>
            <p:cNvSpPr txBox="1"/>
            <p:nvPr/>
          </p:nvSpPr>
          <p:spPr>
            <a:xfrm>
              <a:off x="8633414" y="2888953"/>
              <a:ext cx="3359633" cy="3046988"/>
            </a:xfrm>
            <a:prstGeom prst="rect">
              <a:avLst/>
            </a:prstGeom>
            <a:noFill/>
          </p:spPr>
          <p:txBody>
            <a:bodyPr wrap="square" rtlCol="0">
              <a:spAutoFit/>
            </a:bodyPr>
            <a:lstStyle/>
            <a:p>
              <a:r>
                <a:rPr lang="en-GB" sz="3200" dirty="0"/>
                <a:t>Move the sight block from top to bottom and ensure that the sight pin remains by the string.</a:t>
              </a:r>
            </a:p>
          </p:txBody>
        </p:sp>
      </p:grpSp>
      <p:pic>
        <p:nvPicPr>
          <p:cNvPr id="16" name="Picture 15" descr="A logo for a sports team&#10;&#10;AI-generated content may be incorrect.">
            <a:extLst>
              <a:ext uri="{FF2B5EF4-FFF2-40B4-BE49-F238E27FC236}">
                <a16:creationId xmlns:a16="http://schemas.microsoft.com/office/drawing/2014/main" id="{EE084301-F1FC-F7DF-7E21-EF65D3B07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72950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EC1C-ACFF-FD79-EA45-48D9FA070ED5}"/>
            </a:ext>
          </a:extLst>
        </p:cNvPr>
        <p:cNvGrpSpPr/>
        <p:nvPr/>
      </p:nvGrpSpPr>
      <p:grpSpPr>
        <a:xfrm>
          <a:off x="0" y="0"/>
          <a:ext cx="0" cy="0"/>
          <a:chOff x="0" y="0"/>
          <a:chExt cx="0" cy="0"/>
        </a:xfrm>
      </p:grpSpPr>
      <p:pic>
        <p:nvPicPr>
          <p:cNvPr id="4" name="Picture 3" descr="Arrows in a target">
            <a:extLst>
              <a:ext uri="{FF2B5EF4-FFF2-40B4-BE49-F238E27FC236}">
                <a16:creationId xmlns:a16="http://schemas.microsoft.com/office/drawing/2014/main" id="{140750D3-6549-2423-8CAA-D10DF8EC3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B9C0EC2-9239-9504-602E-256CBC985B6F}"/>
              </a:ext>
            </a:extLst>
          </p:cNvPr>
          <p:cNvSpPr txBox="1"/>
          <p:nvPr/>
        </p:nvSpPr>
        <p:spPr>
          <a:xfrm>
            <a:off x="1779217" y="1621596"/>
            <a:ext cx="8025965" cy="3139321"/>
          </a:xfrm>
          <a:prstGeom prst="rect">
            <a:avLst/>
          </a:prstGeom>
          <a:noFill/>
        </p:spPr>
        <p:txBody>
          <a:bodyPr wrap="square" rtlCol="0">
            <a:spAutoFit/>
          </a:bodyPr>
          <a:lstStyle/>
          <a:p>
            <a:r>
              <a:rPr lang="en-GB" sz="6600" b="1" u="sng" dirty="0">
                <a:solidFill>
                  <a:schemeClr val="bg1"/>
                </a:solidFill>
              </a:rPr>
              <a:t>The bow should now be ready to go to the active tuning stage</a:t>
            </a:r>
          </a:p>
        </p:txBody>
      </p:sp>
      <p:pic>
        <p:nvPicPr>
          <p:cNvPr id="6" name="Picture 5" descr="A white text with a black background&#10;&#10;AI-generated content may be incorrect.">
            <a:extLst>
              <a:ext uri="{FF2B5EF4-FFF2-40B4-BE49-F238E27FC236}">
                <a16:creationId xmlns:a16="http://schemas.microsoft.com/office/drawing/2014/main" id="{B5531388-DD6B-AB73-EF58-54C2E40E7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355" y="-219772"/>
            <a:ext cx="2998645" cy="2113139"/>
          </a:xfrm>
          <a:prstGeom prst="rect">
            <a:avLst/>
          </a:prstGeom>
        </p:spPr>
      </p:pic>
    </p:spTree>
    <p:extLst>
      <p:ext uri="{BB962C8B-B14F-4D97-AF65-F5344CB8AC3E}">
        <p14:creationId xmlns:p14="http://schemas.microsoft.com/office/powerpoint/2010/main" val="687480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D86D-4C0B-3BAA-03C0-91D7529424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1CEC2C-379F-84B3-5892-488A2E2C52A1}"/>
              </a:ext>
            </a:extLst>
          </p:cNvPr>
          <p:cNvSpPr txBox="1"/>
          <p:nvPr/>
        </p:nvSpPr>
        <p:spPr>
          <a:xfrm>
            <a:off x="2218544" y="1394085"/>
            <a:ext cx="5938229" cy="584775"/>
          </a:xfrm>
          <a:prstGeom prst="rect">
            <a:avLst/>
          </a:prstGeom>
          <a:noFill/>
        </p:spPr>
        <p:txBody>
          <a:bodyPr wrap="none" rtlCol="0">
            <a:spAutoFit/>
          </a:bodyPr>
          <a:lstStyle/>
          <a:p>
            <a:r>
              <a:rPr lang="en-GB" sz="3200" dirty="0"/>
              <a:t>Why the need to set up the bow?</a:t>
            </a:r>
          </a:p>
        </p:txBody>
      </p:sp>
      <p:sp>
        <p:nvSpPr>
          <p:cNvPr id="3" name="TextBox 2">
            <a:extLst>
              <a:ext uri="{FF2B5EF4-FFF2-40B4-BE49-F238E27FC236}">
                <a16:creationId xmlns:a16="http://schemas.microsoft.com/office/drawing/2014/main" id="{32A22DCC-6322-35A7-AC7F-C8C1EE103293}"/>
              </a:ext>
            </a:extLst>
          </p:cNvPr>
          <p:cNvSpPr txBox="1"/>
          <p:nvPr/>
        </p:nvSpPr>
        <p:spPr>
          <a:xfrm>
            <a:off x="532585" y="1979018"/>
            <a:ext cx="11126829" cy="4031873"/>
          </a:xfrm>
          <a:prstGeom prst="rect">
            <a:avLst/>
          </a:prstGeom>
          <a:noFill/>
        </p:spPr>
        <p:txBody>
          <a:bodyPr wrap="none" rtlCol="0">
            <a:spAutoFit/>
          </a:bodyPr>
          <a:lstStyle/>
          <a:p>
            <a:pPr marL="457200" indent="-457200">
              <a:buFont typeface="Wingdings" panose="05000000000000000000" pitchFamily="2" charset="2"/>
              <a:buChar char="Ø"/>
            </a:pPr>
            <a:r>
              <a:rPr lang="en-GB" sz="3200" dirty="0"/>
              <a:t>Accuracy</a:t>
            </a:r>
          </a:p>
          <a:p>
            <a:pPr marL="914400" lvl="1" indent="-457200">
              <a:buFont typeface="Wingdings" panose="05000000000000000000" pitchFamily="2" charset="2"/>
              <a:buChar char="Ø"/>
            </a:pPr>
            <a:r>
              <a:rPr lang="en-GB" sz="3200" dirty="0"/>
              <a:t>Safety</a:t>
            </a:r>
          </a:p>
          <a:p>
            <a:pPr marL="1371600" lvl="2" indent="-457200">
              <a:buFont typeface="Wingdings" panose="05000000000000000000" pitchFamily="2" charset="2"/>
              <a:buChar char="Ø"/>
            </a:pPr>
            <a:r>
              <a:rPr lang="en-GB" sz="3200" dirty="0"/>
              <a:t>Consistency</a:t>
            </a:r>
          </a:p>
          <a:p>
            <a:pPr marL="1828800" lvl="3" indent="-457200">
              <a:buFont typeface="Wingdings" panose="05000000000000000000" pitchFamily="2" charset="2"/>
              <a:buChar char="Ø"/>
            </a:pPr>
            <a:r>
              <a:rPr lang="en-GB" sz="3200" dirty="0"/>
              <a:t>Optimise the bow’s performance</a:t>
            </a:r>
          </a:p>
          <a:p>
            <a:pPr marL="2286000" lvl="4" indent="-457200">
              <a:buFont typeface="Wingdings" panose="05000000000000000000" pitchFamily="2" charset="2"/>
              <a:buChar char="Ø"/>
            </a:pPr>
            <a:r>
              <a:rPr lang="en-GB" sz="3200" dirty="0"/>
              <a:t>Get the arrow to fly straight</a:t>
            </a:r>
          </a:p>
          <a:p>
            <a:pPr marL="2743200" lvl="5" indent="-457200">
              <a:buFont typeface="Wingdings" panose="05000000000000000000" pitchFamily="2" charset="2"/>
              <a:buChar char="Ø"/>
            </a:pPr>
            <a:r>
              <a:rPr lang="en-GB" sz="3200" dirty="0"/>
              <a:t>Increase efficiency and power delivery</a:t>
            </a:r>
          </a:p>
          <a:p>
            <a:pPr marL="3200400" lvl="6" indent="-457200">
              <a:buFont typeface="Wingdings" panose="05000000000000000000" pitchFamily="2" charset="2"/>
              <a:buChar char="Ø"/>
            </a:pPr>
            <a:r>
              <a:rPr lang="en-GB" sz="3200" dirty="0"/>
              <a:t>The fundamental first stage of bow tuning.</a:t>
            </a:r>
          </a:p>
          <a:p>
            <a:pPr marL="457200" indent="-457200">
              <a:buFont typeface="Wingdings" panose="05000000000000000000" pitchFamily="2" charset="2"/>
              <a:buChar char="Ø"/>
            </a:pPr>
            <a:endParaRPr lang="en-GB" sz="3200" dirty="0"/>
          </a:p>
        </p:txBody>
      </p:sp>
      <p:pic>
        <p:nvPicPr>
          <p:cNvPr id="6" name="Picture 5" descr="A logo for a sports team&#10;&#10;AI-generated content may be incorrect.">
            <a:extLst>
              <a:ext uri="{FF2B5EF4-FFF2-40B4-BE49-F238E27FC236}">
                <a16:creationId xmlns:a16="http://schemas.microsoft.com/office/drawing/2014/main" id="{B60F9BA6-0AD8-7644-E8AC-5CE99BF25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4032597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C02B9-35E8-8030-C99F-2DDB8C59F109}"/>
            </a:ext>
          </a:extLst>
        </p:cNvPr>
        <p:cNvGrpSpPr/>
        <p:nvPr/>
      </p:nvGrpSpPr>
      <p:grpSpPr>
        <a:xfrm>
          <a:off x="0" y="0"/>
          <a:ext cx="0" cy="0"/>
          <a:chOff x="0" y="0"/>
          <a:chExt cx="0" cy="0"/>
        </a:xfrm>
      </p:grpSpPr>
      <p:pic>
        <p:nvPicPr>
          <p:cNvPr id="4" name="Picture 3" descr="A logo for a sports team&#10;&#10;AI-generated content may be incorrect.">
            <a:extLst>
              <a:ext uri="{FF2B5EF4-FFF2-40B4-BE49-F238E27FC236}">
                <a16:creationId xmlns:a16="http://schemas.microsoft.com/office/drawing/2014/main" id="{70D31F9E-F0E9-5A55-5B7A-B5F2AFE8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3" name="TextBox 2">
            <a:extLst>
              <a:ext uri="{FF2B5EF4-FFF2-40B4-BE49-F238E27FC236}">
                <a16:creationId xmlns:a16="http://schemas.microsoft.com/office/drawing/2014/main" id="{D39474C1-D4DC-58C6-FB3A-A759CE6D0549}"/>
              </a:ext>
            </a:extLst>
          </p:cNvPr>
          <p:cNvSpPr txBox="1"/>
          <p:nvPr/>
        </p:nvSpPr>
        <p:spPr>
          <a:xfrm>
            <a:off x="4168557" y="667485"/>
            <a:ext cx="5300234" cy="584775"/>
          </a:xfrm>
          <a:prstGeom prst="rect">
            <a:avLst/>
          </a:prstGeom>
          <a:noFill/>
        </p:spPr>
        <p:txBody>
          <a:bodyPr wrap="none" rtlCol="0">
            <a:spAutoFit/>
          </a:bodyPr>
          <a:lstStyle/>
          <a:p>
            <a:r>
              <a:rPr lang="en-GB" sz="3200" dirty="0"/>
              <a:t>Step 1. Correctly fit the limbs</a:t>
            </a:r>
          </a:p>
        </p:txBody>
      </p:sp>
      <p:pic>
        <p:nvPicPr>
          <p:cNvPr id="5" name="Picture 4" descr="A close-up of a pair of black and white objects">
            <a:extLst>
              <a:ext uri="{FF2B5EF4-FFF2-40B4-BE49-F238E27FC236}">
                <a16:creationId xmlns:a16="http://schemas.microsoft.com/office/drawing/2014/main" id="{6C7232E7-FFBA-B054-083A-6FC7ADD32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395" y="1742861"/>
            <a:ext cx="6153150" cy="4600575"/>
          </a:xfrm>
          <a:prstGeom prst="rect">
            <a:avLst/>
          </a:prstGeom>
        </p:spPr>
      </p:pic>
      <p:sp>
        <p:nvSpPr>
          <p:cNvPr id="7" name="TextBox 6">
            <a:extLst>
              <a:ext uri="{FF2B5EF4-FFF2-40B4-BE49-F238E27FC236}">
                <a16:creationId xmlns:a16="http://schemas.microsoft.com/office/drawing/2014/main" id="{0E270C7C-EC4A-7E28-7537-334E30F41272}"/>
              </a:ext>
            </a:extLst>
          </p:cNvPr>
          <p:cNvSpPr txBox="1"/>
          <p:nvPr/>
        </p:nvSpPr>
        <p:spPr>
          <a:xfrm>
            <a:off x="911463" y="335845"/>
            <a:ext cx="3944426" cy="6186309"/>
          </a:xfrm>
          <a:prstGeom prst="rect">
            <a:avLst/>
          </a:prstGeom>
          <a:noFill/>
        </p:spPr>
        <p:txBody>
          <a:bodyPr wrap="square" rtlCol="0">
            <a:spAutoFit/>
          </a:bodyPr>
          <a:lstStyle/>
          <a:p>
            <a:pPr lvl="0" eaLnBrk="0" fontAlgn="base" hangingPunct="0">
              <a:spcBef>
                <a:spcPct val="0"/>
              </a:spcBef>
              <a:spcAft>
                <a:spcPct val="0"/>
              </a:spcAft>
            </a:pPr>
            <a:r>
              <a:rPr lang="en-US" altLang="en-US" sz="2800" dirty="0">
                <a:solidFill>
                  <a:srgbClr val="001D35"/>
                </a:solidFill>
                <a:latin typeface="Google Sans"/>
              </a:rPr>
              <a:t>How to identify top and bottom limbs</a:t>
            </a:r>
            <a:endParaRPr lang="en-US" altLang="en-US" dirty="0"/>
          </a:p>
          <a:p>
            <a:pPr lvl="0" eaLnBrk="0" fontAlgn="base" hangingPunct="0">
              <a:spcBef>
                <a:spcPct val="0"/>
              </a:spcBef>
              <a:spcAft>
                <a:spcPct val="0"/>
              </a:spcAft>
              <a:buFontTx/>
              <a:buChar char="•"/>
            </a:pPr>
            <a:r>
              <a:rPr lang="en-US" altLang="en-US" sz="2000" b="1" dirty="0">
                <a:solidFill>
                  <a:srgbClr val="001D35"/>
                </a:solidFill>
                <a:latin typeface="Google Sans"/>
              </a:rPr>
              <a:t>Check for markings:</a:t>
            </a:r>
            <a:r>
              <a:rPr lang="en-US" altLang="en-US" sz="2000" dirty="0">
                <a:solidFill>
                  <a:srgbClr val="001D35"/>
                </a:solidFill>
                <a:latin typeface="Google Sans"/>
              </a:rPr>
              <a:t> Look for any writing on the inside of the limbs (the side facing the string).</a:t>
            </a:r>
          </a:p>
          <a:p>
            <a:pPr eaLnBrk="0" fontAlgn="base" hangingPunct="0">
              <a:spcBef>
                <a:spcPct val="0"/>
              </a:spcBef>
              <a:spcAft>
                <a:spcPct val="0"/>
              </a:spcAft>
              <a:buFontTx/>
              <a:buChar char="•"/>
            </a:pPr>
            <a:r>
              <a:rPr lang="en-US" altLang="en-US" sz="2000" b="1" dirty="0">
                <a:solidFill>
                  <a:srgbClr val="001D35"/>
                </a:solidFill>
                <a:latin typeface="Google Sans"/>
                <a:hlinkClick r:id="rId4"/>
              </a:rPr>
              <a:t>Top limb</a:t>
            </a:r>
            <a:r>
              <a:rPr lang="en-US" altLang="en-US" sz="2000" b="1" dirty="0">
                <a:solidFill>
                  <a:srgbClr val="001D35"/>
                </a:solidFill>
                <a:latin typeface="Google Sans"/>
              </a:rPr>
              <a:t>:</a:t>
            </a:r>
            <a:r>
              <a:rPr lang="en-US" altLang="en-US" sz="2000" dirty="0">
                <a:solidFill>
                  <a:srgbClr val="001D35"/>
                </a:solidFill>
                <a:latin typeface="Google Sans"/>
              </a:rPr>
              <a:t> May have make and model graphics or logos, usually on the outside of the limb. The limb facing the archer is usually free of graphics or writing. The inside of the limb may have writing, such as the bow's statistics.</a:t>
            </a:r>
          </a:p>
          <a:p>
            <a:pPr lvl="0" eaLnBrk="0" fontAlgn="base" hangingPunct="0">
              <a:spcBef>
                <a:spcPct val="0"/>
              </a:spcBef>
              <a:spcAft>
                <a:spcPct val="0"/>
              </a:spcAft>
              <a:buFontTx/>
              <a:buChar char="•"/>
            </a:pPr>
            <a:r>
              <a:rPr lang="en-US" altLang="en-US" sz="2000" b="1" dirty="0">
                <a:solidFill>
                  <a:srgbClr val="001D35"/>
                </a:solidFill>
                <a:latin typeface="Google Sans"/>
                <a:hlinkClick r:id="rId5"/>
              </a:rPr>
              <a:t>Bottom limb</a:t>
            </a:r>
            <a:r>
              <a:rPr lang="en-US" altLang="en-US" sz="2000" b="1" dirty="0">
                <a:solidFill>
                  <a:srgbClr val="001D35"/>
                </a:solidFill>
                <a:latin typeface="Google Sans"/>
              </a:rPr>
              <a:t>:</a:t>
            </a:r>
            <a:r>
              <a:rPr lang="en-US" altLang="en-US" sz="2000" dirty="0">
                <a:solidFill>
                  <a:srgbClr val="001D35"/>
                </a:solidFill>
                <a:latin typeface="Google Sans"/>
              </a:rPr>
              <a:t> The inside of the limb will have writing, such as the bow's statistics.</a:t>
            </a:r>
          </a:p>
          <a:p>
            <a:pPr lvl="0" eaLnBrk="0" fontAlgn="base" hangingPunct="0">
              <a:spcBef>
                <a:spcPct val="0"/>
              </a:spcBef>
              <a:spcAft>
                <a:spcPct val="0"/>
              </a:spcAft>
              <a:buFontTx/>
              <a:buChar char="•"/>
            </a:pPr>
            <a:r>
              <a:rPr lang="en-US" altLang="en-US" sz="2000" b="1" dirty="0">
                <a:solidFill>
                  <a:srgbClr val="001D35"/>
                </a:solidFill>
                <a:latin typeface="Google Sans"/>
              </a:rPr>
              <a:t>Use the text orientation:</a:t>
            </a:r>
            <a:r>
              <a:rPr lang="en-US" altLang="en-US" sz="2000" dirty="0">
                <a:solidFill>
                  <a:srgbClr val="001D35"/>
                </a:solidFill>
                <a:latin typeface="Google Sans"/>
              </a:rPr>
              <a:t> If you can only read the text when the limb is correctly oriented, that is a clear indicator. </a:t>
            </a:r>
          </a:p>
        </p:txBody>
      </p:sp>
      <p:sp>
        <p:nvSpPr>
          <p:cNvPr id="10" name="Rectangle 2">
            <a:extLst>
              <a:ext uri="{FF2B5EF4-FFF2-40B4-BE49-F238E27FC236}">
                <a16:creationId xmlns:a16="http://schemas.microsoft.com/office/drawing/2014/main" id="{C4547B6E-9CAC-B535-AB48-15104FE53CB4}"/>
              </a:ext>
            </a:extLst>
          </p:cNvPr>
          <p:cNvSpPr>
            <a:spLocks noChangeArrowheads="1"/>
          </p:cNvSpPr>
          <p:nvPr/>
        </p:nvSpPr>
        <p:spPr bwMode="auto">
          <a:xfrm>
            <a:off x="0" y="-273910"/>
            <a:ext cx="65" cy="547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8278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6D85-93B2-AEF0-C517-D8BA91CD7C45}"/>
            </a:ext>
          </a:extLst>
        </p:cNvPr>
        <p:cNvGrpSpPr/>
        <p:nvPr/>
      </p:nvGrpSpPr>
      <p:grpSpPr>
        <a:xfrm>
          <a:off x="0" y="0"/>
          <a:ext cx="0" cy="0"/>
          <a:chOff x="0" y="0"/>
          <a:chExt cx="0" cy="0"/>
        </a:xfrm>
      </p:grpSpPr>
      <p:pic>
        <p:nvPicPr>
          <p:cNvPr id="5" name="Picture 4" descr="A logo for a sports team&#10;&#10;AI-generated content may be incorrect.">
            <a:extLst>
              <a:ext uri="{FF2B5EF4-FFF2-40B4-BE49-F238E27FC236}">
                <a16:creationId xmlns:a16="http://schemas.microsoft.com/office/drawing/2014/main" id="{CFB2FA87-A87A-8402-B0E7-D0630ACDD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3" name="TextBox 2">
            <a:extLst>
              <a:ext uri="{FF2B5EF4-FFF2-40B4-BE49-F238E27FC236}">
                <a16:creationId xmlns:a16="http://schemas.microsoft.com/office/drawing/2014/main" id="{D32314E0-8835-B1AA-F315-D489FCA4BE34}"/>
              </a:ext>
            </a:extLst>
          </p:cNvPr>
          <p:cNvSpPr txBox="1"/>
          <p:nvPr/>
        </p:nvSpPr>
        <p:spPr>
          <a:xfrm>
            <a:off x="2623278" y="734518"/>
            <a:ext cx="4122026" cy="584775"/>
          </a:xfrm>
          <a:prstGeom prst="rect">
            <a:avLst/>
          </a:prstGeom>
          <a:noFill/>
        </p:spPr>
        <p:txBody>
          <a:bodyPr wrap="none" rtlCol="0">
            <a:spAutoFit/>
          </a:bodyPr>
          <a:lstStyle/>
          <a:p>
            <a:r>
              <a:rPr lang="en-GB" sz="3200" dirty="0"/>
              <a:t>Step 2. Bow alignment</a:t>
            </a:r>
          </a:p>
        </p:txBody>
      </p:sp>
      <p:sp>
        <p:nvSpPr>
          <p:cNvPr id="4" name="TextBox 3">
            <a:extLst>
              <a:ext uri="{FF2B5EF4-FFF2-40B4-BE49-F238E27FC236}">
                <a16:creationId xmlns:a16="http://schemas.microsoft.com/office/drawing/2014/main" id="{8A91B6AE-BC20-0D13-7C14-F02CA7AC856C}"/>
              </a:ext>
            </a:extLst>
          </p:cNvPr>
          <p:cNvSpPr txBox="1"/>
          <p:nvPr/>
        </p:nvSpPr>
        <p:spPr>
          <a:xfrm>
            <a:off x="1064302" y="1501514"/>
            <a:ext cx="4879298" cy="2062103"/>
          </a:xfrm>
          <a:prstGeom prst="rect">
            <a:avLst/>
          </a:prstGeom>
          <a:noFill/>
        </p:spPr>
        <p:txBody>
          <a:bodyPr wrap="square" rtlCol="0">
            <a:spAutoFit/>
          </a:bodyPr>
          <a:lstStyle/>
          <a:p>
            <a:r>
              <a:rPr lang="en-GB" sz="3200" dirty="0"/>
              <a:t>Bow alignment is ensuring that the riser and limbs are in a straight line and not twisted.</a:t>
            </a:r>
          </a:p>
        </p:txBody>
      </p:sp>
      <p:grpSp>
        <p:nvGrpSpPr>
          <p:cNvPr id="13" name="Group 12">
            <a:extLst>
              <a:ext uri="{FF2B5EF4-FFF2-40B4-BE49-F238E27FC236}">
                <a16:creationId xmlns:a16="http://schemas.microsoft.com/office/drawing/2014/main" id="{05D3C731-9393-D70C-2764-4F1E5699E15B}"/>
              </a:ext>
            </a:extLst>
          </p:cNvPr>
          <p:cNvGrpSpPr/>
          <p:nvPr/>
        </p:nvGrpSpPr>
        <p:grpSpPr>
          <a:xfrm>
            <a:off x="6445174" y="1616915"/>
            <a:ext cx="5073369" cy="3628849"/>
            <a:chOff x="6445174" y="1616915"/>
            <a:chExt cx="5073369" cy="3628849"/>
          </a:xfrm>
        </p:grpSpPr>
        <p:pic>
          <p:nvPicPr>
            <p:cNvPr id="10" name="Picture 9">
              <a:extLst>
                <a:ext uri="{FF2B5EF4-FFF2-40B4-BE49-F238E27FC236}">
                  <a16:creationId xmlns:a16="http://schemas.microsoft.com/office/drawing/2014/main" id="{6AE17CDA-015E-A6C3-86D2-8F60472CC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417" y="1621596"/>
              <a:ext cx="2718126" cy="3624168"/>
            </a:xfrm>
            <a:prstGeom prst="rect">
              <a:avLst/>
            </a:prstGeom>
          </p:spPr>
        </p:pic>
        <p:pic>
          <p:nvPicPr>
            <p:cNvPr id="7" name="Picture 6" descr="A black and red object on a table&#10;&#10;AI-generated content may be incorrect.">
              <a:extLst>
                <a:ext uri="{FF2B5EF4-FFF2-40B4-BE49-F238E27FC236}">
                  <a16:creationId xmlns:a16="http://schemas.microsoft.com/office/drawing/2014/main" id="{8C59861B-9FEC-B7C2-5F99-38658E986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174" y="1616915"/>
              <a:ext cx="2673980" cy="3624169"/>
            </a:xfrm>
            <a:prstGeom prst="rect">
              <a:avLst/>
            </a:prstGeom>
          </p:spPr>
        </p:pic>
      </p:grpSp>
      <p:pic>
        <p:nvPicPr>
          <p:cNvPr id="12" name="Picture 11">
            <a:extLst>
              <a:ext uri="{FF2B5EF4-FFF2-40B4-BE49-F238E27FC236}">
                <a16:creationId xmlns:a16="http://schemas.microsoft.com/office/drawing/2014/main" id="{73292EE0-3F50-A4D7-AB1C-F8D3D7732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695" y="3043319"/>
            <a:ext cx="2575132" cy="3433509"/>
          </a:xfrm>
          <a:prstGeom prst="rect">
            <a:avLst/>
          </a:prstGeom>
        </p:spPr>
      </p:pic>
    </p:spTree>
    <p:extLst>
      <p:ext uri="{BB962C8B-B14F-4D97-AF65-F5344CB8AC3E}">
        <p14:creationId xmlns:p14="http://schemas.microsoft.com/office/powerpoint/2010/main" val="689714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A95F6-5DCB-9C58-A697-17264169EF8C}"/>
            </a:ext>
          </a:extLst>
        </p:cNvPr>
        <p:cNvGrpSpPr/>
        <p:nvPr/>
      </p:nvGrpSpPr>
      <p:grpSpPr>
        <a:xfrm>
          <a:off x="0" y="0"/>
          <a:ext cx="0" cy="0"/>
          <a:chOff x="0" y="0"/>
          <a:chExt cx="0" cy="0"/>
        </a:xfrm>
      </p:grpSpPr>
      <p:pic>
        <p:nvPicPr>
          <p:cNvPr id="4" name="Picture 3" descr="A logo for a sports team&#10;&#10;AI-generated content may be incorrect.">
            <a:extLst>
              <a:ext uri="{FF2B5EF4-FFF2-40B4-BE49-F238E27FC236}">
                <a16:creationId xmlns:a16="http://schemas.microsoft.com/office/drawing/2014/main" id="{256A014B-A6C3-2B86-9976-B344B2EF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grpSp>
        <p:nvGrpSpPr>
          <p:cNvPr id="13" name="Group 12">
            <a:extLst>
              <a:ext uri="{FF2B5EF4-FFF2-40B4-BE49-F238E27FC236}">
                <a16:creationId xmlns:a16="http://schemas.microsoft.com/office/drawing/2014/main" id="{1CC9FD26-956A-0302-DBD0-5B61C7234D5E}"/>
              </a:ext>
            </a:extLst>
          </p:cNvPr>
          <p:cNvGrpSpPr/>
          <p:nvPr/>
        </p:nvGrpSpPr>
        <p:grpSpPr>
          <a:xfrm>
            <a:off x="785873" y="3043964"/>
            <a:ext cx="5800145" cy="3652671"/>
            <a:chOff x="785873" y="3043964"/>
            <a:chExt cx="5800145" cy="3652671"/>
          </a:xfrm>
        </p:grpSpPr>
        <p:pic>
          <p:nvPicPr>
            <p:cNvPr id="7" name="Picture 6">
              <a:extLst>
                <a:ext uri="{FF2B5EF4-FFF2-40B4-BE49-F238E27FC236}">
                  <a16:creationId xmlns:a16="http://schemas.microsoft.com/office/drawing/2014/main" id="{44F8C11B-D877-83CB-A180-D1DC16309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73" y="3043964"/>
              <a:ext cx="2120679" cy="3652671"/>
            </a:xfrm>
            <a:prstGeom prst="rect">
              <a:avLst/>
            </a:prstGeom>
          </p:spPr>
        </p:pic>
        <p:pic>
          <p:nvPicPr>
            <p:cNvPr id="12" name="Picture 11">
              <a:extLst>
                <a:ext uri="{FF2B5EF4-FFF2-40B4-BE49-F238E27FC236}">
                  <a16:creationId xmlns:a16="http://schemas.microsoft.com/office/drawing/2014/main" id="{8A0F69D9-697A-7C84-2E1D-F567C643F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17" y="3804956"/>
              <a:ext cx="3547601" cy="2675733"/>
            </a:xfrm>
            <a:prstGeom prst="rect">
              <a:avLst/>
            </a:prstGeom>
          </p:spPr>
        </p:pic>
      </p:grpSp>
      <p:sp>
        <p:nvSpPr>
          <p:cNvPr id="3" name="TextBox 2">
            <a:extLst>
              <a:ext uri="{FF2B5EF4-FFF2-40B4-BE49-F238E27FC236}">
                <a16:creationId xmlns:a16="http://schemas.microsoft.com/office/drawing/2014/main" id="{A2130355-CB3A-3F3D-7AB2-6D68D8B0BDBD}"/>
              </a:ext>
            </a:extLst>
          </p:cNvPr>
          <p:cNvSpPr txBox="1"/>
          <p:nvPr/>
        </p:nvSpPr>
        <p:spPr>
          <a:xfrm>
            <a:off x="2623278" y="734518"/>
            <a:ext cx="4122026" cy="584775"/>
          </a:xfrm>
          <a:prstGeom prst="rect">
            <a:avLst/>
          </a:prstGeom>
          <a:noFill/>
        </p:spPr>
        <p:txBody>
          <a:bodyPr wrap="none" rtlCol="0">
            <a:spAutoFit/>
          </a:bodyPr>
          <a:lstStyle/>
          <a:p>
            <a:r>
              <a:rPr lang="en-GB" sz="3200" dirty="0"/>
              <a:t>Step 2. Bow alignment</a:t>
            </a:r>
          </a:p>
        </p:txBody>
      </p:sp>
      <p:grpSp>
        <p:nvGrpSpPr>
          <p:cNvPr id="14" name="Group 13">
            <a:extLst>
              <a:ext uri="{FF2B5EF4-FFF2-40B4-BE49-F238E27FC236}">
                <a16:creationId xmlns:a16="http://schemas.microsoft.com/office/drawing/2014/main" id="{29E97E18-54C1-ED13-AEB4-D6E0382F33BC}"/>
              </a:ext>
            </a:extLst>
          </p:cNvPr>
          <p:cNvGrpSpPr/>
          <p:nvPr/>
        </p:nvGrpSpPr>
        <p:grpSpPr>
          <a:xfrm>
            <a:off x="1118091" y="1585360"/>
            <a:ext cx="9485170" cy="2675734"/>
            <a:chOff x="1118091" y="1585360"/>
            <a:chExt cx="9485170" cy="2675734"/>
          </a:xfrm>
        </p:grpSpPr>
        <p:sp>
          <p:nvSpPr>
            <p:cNvPr id="5" name="TextBox 4">
              <a:extLst>
                <a:ext uri="{FF2B5EF4-FFF2-40B4-BE49-F238E27FC236}">
                  <a16:creationId xmlns:a16="http://schemas.microsoft.com/office/drawing/2014/main" id="{B9A4F6D4-6239-943B-3A5E-DF9B1CB8D327}"/>
                </a:ext>
              </a:extLst>
            </p:cNvPr>
            <p:cNvSpPr txBox="1"/>
            <p:nvPr/>
          </p:nvSpPr>
          <p:spPr>
            <a:xfrm>
              <a:off x="1118091" y="1621596"/>
              <a:ext cx="6056026" cy="2062103"/>
            </a:xfrm>
            <a:prstGeom prst="rect">
              <a:avLst/>
            </a:prstGeom>
            <a:noFill/>
          </p:spPr>
          <p:txBody>
            <a:bodyPr wrap="square" rtlCol="0">
              <a:spAutoFit/>
            </a:bodyPr>
            <a:lstStyle/>
            <a:p>
              <a:r>
                <a:rPr lang="en-GB" sz="3200" dirty="0"/>
                <a:t>To centralise, adjust riser limb bolts to move the limb alignment to the left or right as required. Do this with the bow de-strung.</a:t>
              </a:r>
            </a:p>
          </p:txBody>
        </p:sp>
        <p:pic>
          <p:nvPicPr>
            <p:cNvPr id="8" name="Picture 7" descr="A close-up of a pair of skis&#10;&#10;AI-generated content may be incorrect.">
              <a:extLst>
                <a:ext uri="{FF2B5EF4-FFF2-40B4-BE49-F238E27FC236}">
                  <a16:creationId xmlns:a16="http://schemas.microsoft.com/office/drawing/2014/main" id="{6A478B4B-69B3-EF32-603F-F9A1B48E7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75" y="1585360"/>
              <a:ext cx="3545486" cy="2675734"/>
            </a:xfrm>
            <a:prstGeom prst="rect">
              <a:avLst/>
            </a:prstGeom>
          </p:spPr>
        </p:pic>
      </p:grpSp>
      <p:pic>
        <p:nvPicPr>
          <p:cNvPr id="10" name="Picture 9">
            <a:extLst>
              <a:ext uri="{FF2B5EF4-FFF2-40B4-BE49-F238E27FC236}">
                <a16:creationId xmlns:a16="http://schemas.microsoft.com/office/drawing/2014/main" id="{0A331B11-4837-7CD6-4CB7-E7F9779D1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5304" y="4297330"/>
            <a:ext cx="4549195" cy="1950619"/>
          </a:xfrm>
          <a:prstGeom prst="rect">
            <a:avLst/>
          </a:prstGeom>
        </p:spPr>
      </p:pic>
    </p:spTree>
    <p:extLst>
      <p:ext uri="{BB962C8B-B14F-4D97-AF65-F5344CB8AC3E}">
        <p14:creationId xmlns:p14="http://schemas.microsoft.com/office/powerpoint/2010/main" val="441790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309B-975A-3D41-E051-2DF1793D9C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1D8C8F-62CC-2AA1-174E-5727DC2A9FA2}"/>
              </a:ext>
            </a:extLst>
          </p:cNvPr>
          <p:cNvSpPr txBox="1"/>
          <p:nvPr/>
        </p:nvSpPr>
        <p:spPr>
          <a:xfrm>
            <a:off x="2623278" y="734518"/>
            <a:ext cx="3703450" cy="584775"/>
          </a:xfrm>
          <a:prstGeom prst="rect">
            <a:avLst/>
          </a:prstGeom>
          <a:noFill/>
        </p:spPr>
        <p:txBody>
          <a:bodyPr wrap="none" rtlCol="0">
            <a:spAutoFit/>
          </a:bodyPr>
          <a:lstStyle/>
          <a:p>
            <a:r>
              <a:rPr lang="en-GB" sz="3200" dirty="0"/>
              <a:t>Step 3. Brace height</a:t>
            </a:r>
          </a:p>
        </p:txBody>
      </p:sp>
      <p:sp>
        <p:nvSpPr>
          <p:cNvPr id="4" name="TextBox 3">
            <a:extLst>
              <a:ext uri="{FF2B5EF4-FFF2-40B4-BE49-F238E27FC236}">
                <a16:creationId xmlns:a16="http://schemas.microsoft.com/office/drawing/2014/main" id="{9D40DEA5-6990-0C24-C7A5-59858BC27D5C}"/>
              </a:ext>
            </a:extLst>
          </p:cNvPr>
          <p:cNvSpPr txBox="1"/>
          <p:nvPr/>
        </p:nvSpPr>
        <p:spPr>
          <a:xfrm>
            <a:off x="1317778" y="1319293"/>
            <a:ext cx="8095163" cy="4031873"/>
          </a:xfrm>
          <a:prstGeom prst="rect">
            <a:avLst/>
          </a:prstGeom>
          <a:noFill/>
        </p:spPr>
        <p:txBody>
          <a:bodyPr wrap="square" rtlCol="0">
            <a:spAutoFit/>
          </a:bodyPr>
          <a:lstStyle/>
          <a:p>
            <a:r>
              <a:rPr lang="en-GB" sz="3200" dirty="0"/>
              <a:t>The brace height directly impacts a bow's performance, affecting arrow speed, hand shock, noise, and overall accuracy. A proper brace height ensures a more consistent and forgiving shot, while an incorrect height can lead to reduced accuracy, increased vibration, and potentially even "wrist slap" from the string. </a:t>
            </a:r>
            <a:r>
              <a:rPr lang="en-GB" dirty="0"/>
              <a:t> </a:t>
            </a:r>
            <a:endParaRPr lang="en-GB" sz="3200" dirty="0"/>
          </a:p>
        </p:txBody>
      </p:sp>
      <p:sp>
        <p:nvSpPr>
          <p:cNvPr id="5" name="TextBox 4">
            <a:extLst>
              <a:ext uri="{FF2B5EF4-FFF2-40B4-BE49-F238E27FC236}">
                <a16:creationId xmlns:a16="http://schemas.microsoft.com/office/drawing/2014/main" id="{209896BB-02AF-8E1F-F360-2CC106908E54}"/>
              </a:ext>
            </a:extLst>
          </p:cNvPr>
          <p:cNvSpPr txBox="1"/>
          <p:nvPr/>
        </p:nvSpPr>
        <p:spPr>
          <a:xfrm>
            <a:off x="4096837" y="4993194"/>
            <a:ext cx="8095163" cy="1569660"/>
          </a:xfrm>
          <a:prstGeom prst="rect">
            <a:avLst/>
          </a:prstGeom>
          <a:noFill/>
        </p:spPr>
        <p:txBody>
          <a:bodyPr wrap="square" rtlCol="0">
            <a:spAutoFit/>
          </a:bodyPr>
          <a:lstStyle/>
          <a:p>
            <a:r>
              <a:rPr lang="en-GB" sz="3200" dirty="0"/>
              <a:t>A low brace height generally leads to a faster arrow but can lead to more vibration and noise.</a:t>
            </a:r>
          </a:p>
        </p:txBody>
      </p:sp>
      <p:pic>
        <p:nvPicPr>
          <p:cNvPr id="6" name="Picture 5" descr="A logo for a sports team&#10;&#10;AI-generated content may be incorrect.">
            <a:extLst>
              <a:ext uri="{FF2B5EF4-FFF2-40B4-BE49-F238E27FC236}">
                <a16:creationId xmlns:a16="http://schemas.microsoft.com/office/drawing/2014/main" id="{B8C70D1B-46B4-1112-4F5B-1CAA6B45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2730672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5760-0B8F-E4E0-AE5F-6D084046ED7B}"/>
            </a:ext>
          </a:extLst>
        </p:cNvPr>
        <p:cNvGrpSpPr/>
        <p:nvPr/>
      </p:nvGrpSpPr>
      <p:grpSpPr>
        <a:xfrm>
          <a:off x="0" y="0"/>
          <a:ext cx="0" cy="0"/>
          <a:chOff x="0" y="0"/>
          <a:chExt cx="0" cy="0"/>
        </a:xfrm>
      </p:grpSpPr>
      <p:pic>
        <p:nvPicPr>
          <p:cNvPr id="5" name="Picture 4" descr="A logo for a sports team&#10;&#10;AI-generated content may be incorrect.">
            <a:extLst>
              <a:ext uri="{FF2B5EF4-FFF2-40B4-BE49-F238E27FC236}">
                <a16:creationId xmlns:a16="http://schemas.microsoft.com/office/drawing/2014/main" id="{BDED0098-6797-BA88-0F6C-0879F90A5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
        <p:nvSpPr>
          <p:cNvPr id="3" name="TextBox 2">
            <a:extLst>
              <a:ext uri="{FF2B5EF4-FFF2-40B4-BE49-F238E27FC236}">
                <a16:creationId xmlns:a16="http://schemas.microsoft.com/office/drawing/2014/main" id="{3C800F7C-493A-C564-CCE8-9952F6938CE2}"/>
              </a:ext>
            </a:extLst>
          </p:cNvPr>
          <p:cNvSpPr txBox="1"/>
          <p:nvPr/>
        </p:nvSpPr>
        <p:spPr>
          <a:xfrm>
            <a:off x="2623278" y="734518"/>
            <a:ext cx="3703450" cy="584775"/>
          </a:xfrm>
          <a:prstGeom prst="rect">
            <a:avLst/>
          </a:prstGeom>
          <a:noFill/>
        </p:spPr>
        <p:txBody>
          <a:bodyPr wrap="none" rtlCol="0">
            <a:spAutoFit/>
          </a:bodyPr>
          <a:lstStyle/>
          <a:p>
            <a:r>
              <a:rPr lang="en-GB" sz="3200" dirty="0"/>
              <a:t>Step 3. Brace height</a:t>
            </a:r>
          </a:p>
        </p:txBody>
      </p:sp>
      <p:grpSp>
        <p:nvGrpSpPr>
          <p:cNvPr id="9" name="Group 8">
            <a:extLst>
              <a:ext uri="{FF2B5EF4-FFF2-40B4-BE49-F238E27FC236}">
                <a16:creationId xmlns:a16="http://schemas.microsoft.com/office/drawing/2014/main" id="{FB9484D4-F731-2906-C365-6C8CA668406B}"/>
              </a:ext>
            </a:extLst>
          </p:cNvPr>
          <p:cNvGrpSpPr/>
          <p:nvPr/>
        </p:nvGrpSpPr>
        <p:grpSpPr>
          <a:xfrm>
            <a:off x="1317779" y="1319293"/>
            <a:ext cx="10477451" cy="5016758"/>
            <a:chOff x="1317779" y="1319293"/>
            <a:chExt cx="10477451" cy="5016758"/>
          </a:xfrm>
        </p:grpSpPr>
        <p:sp>
          <p:nvSpPr>
            <p:cNvPr id="4" name="TextBox 3">
              <a:extLst>
                <a:ext uri="{FF2B5EF4-FFF2-40B4-BE49-F238E27FC236}">
                  <a16:creationId xmlns:a16="http://schemas.microsoft.com/office/drawing/2014/main" id="{D38BF6EA-F950-65E5-F8E9-D39DF31EDEAA}"/>
                </a:ext>
              </a:extLst>
            </p:cNvPr>
            <p:cNvSpPr txBox="1"/>
            <p:nvPr/>
          </p:nvSpPr>
          <p:spPr>
            <a:xfrm>
              <a:off x="1317779" y="1319293"/>
              <a:ext cx="5008950" cy="5016758"/>
            </a:xfrm>
            <a:prstGeom prst="rect">
              <a:avLst/>
            </a:prstGeom>
            <a:noFill/>
          </p:spPr>
          <p:txBody>
            <a:bodyPr wrap="square" rtlCol="0">
              <a:spAutoFit/>
            </a:bodyPr>
            <a:lstStyle/>
            <a:p>
              <a:r>
                <a:rPr lang="en-GB" sz="3200" dirty="0"/>
                <a:t>The brace height is measured with a bow square. As a start point set the brace height approximately at the mid point as described in the riser manual. If you don’t have the manual, set between about 21cm (8 ¼”) and 24.25cm (9 ½”).  </a:t>
              </a:r>
            </a:p>
          </p:txBody>
        </p:sp>
        <p:pic>
          <p:nvPicPr>
            <p:cNvPr id="7" name="Picture 6" descr="A close up of a fence&#10;&#10;AI-generated content may be incorrect.">
              <a:extLst>
                <a:ext uri="{FF2B5EF4-FFF2-40B4-BE49-F238E27FC236}">
                  <a16:creationId xmlns:a16="http://schemas.microsoft.com/office/drawing/2014/main" id="{9A0C5B14-63E7-54AA-2980-7256CFD91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830" y="1621596"/>
              <a:ext cx="5486400" cy="2314575"/>
            </a:xfrm>
            <a:prstGeom prst="rect">
              <a:avLst/>
            </a:prstGeom>
          </p:spPr>
        </p:pic>
      </p:grpSp>
      <p:sp>
        <p:nvSpPr>
          <p:cNvPr id="8" name="TextBox 7">
            <a:extLst>
              <a:ext uri="{FF2B5EF4-FFF2-40B4-BE49-F238E27FC236}">
                <a16:creationId xmlns:a16="http://schemas.microsoft.com/office/drawing/2014/main" id="{1B84B25E-10E6-0F2D-504F-3DEAC96A3EB7}"/>
              </a:ext>
            </a:extLst>
          </p:cNvPr>
          <p:cNvSpPr txBox="1"/>
          <p:nvPr/>
        </p:nvSpPr>
        <p:spPr>
          <a:xfrm>
            <a:off x="6326728" y="4633340"/>
            <a:ext cx="5008950" cy="1569660"/>
          </a:xfrm>
          <a:prstGeom prst="rect">
            <a:avLst/>
          </a:prstGeom>
          <a:noFill/>
        </p:spPr>
        <p:txBody>
          <a:bodyPr wrap="square" rtlCol="0">
            <a:spAutoFit/>
          </a:bodyPr>
          <a:lstStyle/>
          <a:p>
            <a:r>
              <a:rPr lang="en-GB" sz="3200" dirty="0"/>
              <a:t>Adjust the brace height by adding or removing twists in the bowstring</a:t>
            </a:r>
          </a:p>
        </p:txBody>
      </p:sp>
    </p:spTree>
    <p:extLst>
      <p:ext uri="{BB962C8B-B14F-4D97-AF65-F5344CB8AC3E}">
        <p14:creationId xmlns:p14="http://schemas.microsoft.com/office/powerpoint/2010/main" val="2181341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05581-777A-2371-41D9-85A7CBF5BD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2B44B5-35CF-E683-CEC1-DBAB45B0FD43}"/>
              </a:ext>
            </a:extLst>
          </p:cNvPr>
          <p:cNvSpPr txBox="1"/>
          <p:nvPr/>
        </p:nvSpPr>
        <p:spPr>
          <a:xfrm>
            <a:off x="2623278" y="734518"/>
            <a:ext cx="3622723" cy="584775"/>
          </a:xfrm>
          <a:prstGeom prst="rect">
            <a:avLst/>
          </a:prstGeom>
          <a:noFill/>
        </p:spPr>
        <p:txBody>
          <a:bodyPr wrap="none" rtlCol="0">
            <a:spAutoFit/>
          </a:bodyPr>
          <a:lstStyle/>
          <a:p>
            <a:r>
              <a:rPr lang="en-GB" sz="3200" dirty="0"/>
              <a:t>Step 4. Set the tiller</a:t>
            </a:r>
          </a:p>
        </p:txBody>
      </p:sp>
      <p:sp>
        <p:nvSpPr>
          <p:cNvPr id="8" name="TextBox 7">
            <a:extLst>
              <a:ext uri="{FF2B5EF4-FFF2-40B4-BE49-F238E27FC236}">
                <a16:creationId xmlns:a16="http://schemas.microsoft.com/office/drawing/2014/main" id="{C1340956-CAB0-FFE9-314D-B4183E31759A}"/>
              </a:ext>
            </a:extLst>
          </p:cNvPr>
          <p:cNvSpPr txBox="1"/>
          <p:nvPr/>
        </p:nvSpPr>
        <p:spPr>
          <a:xfrm>
            <a:off x="1317778" y="3692046"/>
            <a:ext cx="6629433" cy="2554545"/>
          </a:xfrm>
          <a:prstGeom prst="rect">
            <a:avLst/>
          </a:prstGeom>
          <a:noFill/>
        </p:spPr>
        <p:txBody>
          <a:bodyPr wrap="square" rtlCol="0">
            <a:spAutoFit/>
          </a:bodyPr>
          <a:lstStyle/>
          <a:p>
            <a:r>
              <a:rPr lang="en-GB" sz="3200" dirty="0"/>
              <a:t>For Olympic style, the top tiller will lead the bottom tiller by around 5mm. For Barebow, particularly for string walkers, the bottom tiller will usually lead the top tiller </a:t>
            </a:r>
          </a:p>
        </p:txBody>
      </p:sp>
      <p:grpSp>
        <p:nvGrpSpPr>
          <p:cNvPr id="9" name="Group 8">
            <a:extLst>
              <a:ext uri="{FF2B5EF4-FFF2-40B4-BE49-F238E27FC236}">
                <a16:creationId xmlns:a16="http://schemas.microsoft.com/office/drawing/2014/main" id="{8E8F59EE-5B46-38C1-0E77-090023CEFA1E}"/>
              </a:ext>
            </a:extLst>
          </p:cNvPr>
          <p:cNvGrpSpPr/>
          <p:nvPr/>
        </p:nvGrpSpPr>
        <p:grpSpPr>
          <a:xfrm>
            <a:off x="1317779" y="1319293"/>
            <a:ext cx="9556442" cy="5203302"/>
            <a:chOff x="1317779" y="1319293"/>
            <a:chExt cx="9556442" cy="5203302"/>
          </a:xfrm>
        </p:grpSpPr>
        <p:sp>
          <p:nvSpPr>
            <p:cNvPr id="4" name="TextBox 3">
              <a:extLst>
                <a:ext uri="{FF2B5EF4-FFF2-40B4-BE49-F238E27FC236}">
                  <a16:creationId xmlns:a16="http://schemas.microsoft.com/office/drawing/2014/main" id="{C3358CD5-4193-5301-1591-5F2766E57FFD}"/>
                </a:ext>
              </a:extLst>
            </p:cNvPr>
            <p:cNvSpPr txBox="1"/>
            <p:nvPr/>
          </p:nvSpPr>
          <p:spPr>
            <a:xfrm>
              <a:off x="1317779" y="1319293"/>
              <a:ext cx="5008950" cy="2062103"/>
            </a:xfrm>
            <a:prstGeom prst="rect">
              <a:avLst/>
            </a:prstGeom>
            <a:noFill/>
          </p:spPr>
          <p:txBody>
            <a:bodyPr wrap="square" rtlCol="0">
              <a:spAutoFit/>
            </a:bodyPr>
            <a:lstStyle/>
            <a:p>
              <a:r>
                <a:rPr lang="en-GB" sz="3200" dirty="0"/>
                <a:t>The tiller is the measurement from the point where the limb enters the riser and the bowstring </a:t>
              </a:r>
            </a:p>
          </p:txBody>
        </p:sp>
        <p:pic>
          <p:nvPicPr>
            <p:cNvPr id="6" name="Picture 5" descr="A diagram of a bow and arrow&#10;&#10;AI-generated content may be incorrect.">
              <a:extLst>
                <a:ext uri="{FF2B5EF4-FFF2-40B4-BE49-F238E27FC236}">
                  <a16:creationId xmlns:a16="http://schemas.microsoft.com/office/drawing/2014/main" id="{50E01AC7-EE0C-48F9-0CD6-DEE2367F6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795" y="1621596"/>
              <a:ext cx="2764426" cy="4900999"/>
            </a:xfrm>
            <a:prstGeom prst="rect">
              <a:avLst/>
            </a:prstGeom>
          </p:spPr>
        </p:pic>
      </p:grpSp>
      <p:pic>
        <p:nvPicPr>
          <p:cNvPr id="5" name="Picture 4" descr="A logo for a sports team&#10;&#10;AI-generated content may be incorrect.">
            <a:extLst>
              <a:ext uri="{FF2B5EF4-FFF2-40B4-BE49-F238E27FC236}">
                <a16:creationId xmlns:a16="http://schemas.microsoft.com/office/drawing/2014/main" id="{9EE9A051-E1EA-3AAC-F0E1-15190687A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1814248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1AA4-AC16-3697-8317-C8AF8E6D0D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D48969-6E91-A908-6601-7772AC912B32}"/>
              </a:ext>
            </a:extLst>
          </p:cNvPr>
          <p:cNvSpPr txBox="1"/>
          <p:nvPr/>
        </p:nvSpPr>
        <p:spPr>
          <a:xfrm>
            <a:off x="2623278" y="734518"/>
            <a:ext cx="3622723" cy="584775"/>
          </a:xfrm>
          <a:prstGeom prst="rect">
            <a:avLst/>
          </a:prstGeom>
          <a:noFill/>
        </p:spPr>
        <p:txBody>
          <a:bodyPr wrap="none" rtlCol="0">
            <a:spAutoFit/>
          </a:bodyPr>
          <a:lstStyle/>
          <a:p>
            <a:r>
              <a:rPr lang="en-GB" sz="3200" dirty="0"/>
              <a:t>Step 4. Set the tiller</a:t>
            </a:r>
          </a:p>
        </p:txBody>
      </p:sp>
      <p:sp>
        <p:nvSpPr>
          <p:cNvPr id="4" name="TextBox 3">
            <a:extLst>
              <a:ext uri="{FF2B5EF4-FFF2-40B4-BE49-F238E27FC236}">
                <a16:creationId xmlns:a16="http://schemas.microsoft.com/office/drawing/2014/main" id="{3C5ED53A-9E4C-C87D-4909-29246157F711}"/>
              </a:ext>
            </a:extLst>
          </p:cNvPr>
          <p:cNvSpPr txBox="1"/>
          <p:nvPr/>
        </p:nvSpPr>
        <p:spPr>
          <a:xfrm>
            <a:off x="1317779" y="1319293"/>
            <a:ext cx="8501470" cy="5509200"/>
          </a:xfrm>
          <a:prstGeom prst="rect">
            <a:avLst/>
          </a:prstGeom>
          <a:noFill/>
        </p:spPr>
        <p:txBody>
          <a:bodyPr wrap="square" rtlCol="0">
            <a:spAutoFit/>
          </a:bodyPr>
          <a:lstStyle/>
          <a:p>
            <a:r>
              <a:rPr lang="en-GB" sz="3200" dirty="0"/>
              <a:t>The aim is to have the limbs come to the brace position at the same time as (for recurve) the bottom limb will be flexed slightly less than the top as the point of draw is above the centre point of the bow. For barebow, particularly string walkers, the top limb will quite often be flexed less, hence a negative tiller.</a:t>
            </a:r>
          </a:p>
          <a:p>
            <a:r>
              <a:rPr lang="en-GB" sz="3200" dirty="0"/>
              <a:t>Also, the bottom limb is often a little heavier to add balance or even slightly longer, however, some makes they are the same.</a:t>
            </a:r>
          </a:p>
          <a:p>
            <a:endParaRPr lang="en-GB" sz="3200" dirty="0"/>
          </a:p>
        </p:txBody>
      </p:sp>
      <p:pic>
        <p:nvPicPr>
          <p:cNvPr id="5" name="Picture 4" descr="A logo for a sports team&#10;&#10;AI-generated content may be incorrect.">
            <a:extLst>
              <a:ext uri="{FF2B5EF4-FFF2-40B4-BE49-F238E27FC236}">
                <a16:creationId xmlns:a16="http://schemas.microsoft.com/office/drawing/2014/main" id="{9C80DAE3-8E88-95E6-B69A-D7D40165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791" y="0"/>
            <a:ext cx="2723209" cy="1919747"/>
          </a:xfrm>
          <a:prstGeom prst="rect">
            <a:avLst/>
          </a:prstGeom>
        </p:spPr>
      </p:pic>
    </p:spTree>
    <p:extLst>
      <p:ext uri="{BB962C8B-B14F-4D97-AF65-F5344CB8AC3E}">
        <p14:creationId xmlns:p14="http://schemas.microsoft.com/office/powerpoint/2010/main" val="198145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269</TotalTime>
  <Words>847</Words>
  <Application>Microsoft Office PowerPoint</Application>
  <PresentationFormat>Widescreen</PresentationFormat>
  <Paragraphs>57</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Office</dc:creator>
  <cp:lastModifiedBy>Office</cp:lastModifiedBy>
  <cp:revision>23</cp:revision>
  <dcterms:created xsi:type="dcterms:W3CDTF">2025-10-28T19:01:25Z</dcterms:created>
  <dcterms:modified xsi:type="dcterms:W3CDTF">2025-11-04T06:03:22Z</dcterms:modified>
</cp:coreProperties>
</file>